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3"/>
  </p:notesMasterIdLst>
  <p:handoutMasterIdLst>
    <p:handoutMasterId r:id="rId34"/>
  </p:handoutMasterIdLst>
  <p:sldIdLst>
    <p:sldId id="293" r:id="rId2"/>
    <p:sldId id="2449" r:id="rId3"/>
    <p:sldId id="2486" r:id="rId4"/>
    <p:sldId id="2487" r:id="rId5"/>
    <p:sldId id="2488" r:id="rId6"/>
    <p:sldId id="2489" r:id="rId7"/>
    <p:sldId id="2494" r:id="rId8"/>
    <p:sldId id="2490" r:id="rId9"/>
    <p:sldId id="2491" r:id="rId10"/>
    <p:sldId id="2492" r:id="rId11"/>
    <p:sldId id="2493" r:id="rId12"/>
    <p:sldId id="2495" r:id="rId13"/>
    <p:sldId id="2496" r:id="rId14"/>
    <p:sldId id="2497" r:id="rId15"/>
    <p:sldId id="2498" r:id="rId16"/>
    <p:sldId id="2499" r:id="rId17"/>
    <p:sldId id="2502" r:id="rId18"/>
    <p:sldId id="2503" r:id="rId19"/>
    <p:sldId id="2504" r:id="rId20"/>
    <p:sldId id="2505" r:id="rId21"/>
    <p:sldId id="2506" r:id="rId22"/>
    <p:sldId id="2507" r:id="rId23"/>
    <p:sldId id="2508" r:id="rId24"/>
    <p:sldId id="2509" r:id="rId25"/>
    <p:sldId id="2510" r:id="rId26"/>
    <p:sldId id="2511" r:id="rId27"/>
    <p:sldId id="2512" r:id="rId28"/>
    <p:sldId id="2513" r:id="rId29"/>
    <p:sldId id="2514" r:id="rId30"/>
    <p:sldId id="2515" r:id="rId31"/>
    <p:sldId id="330"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02">
          <p15:clr>
            <a:srgbClr val="A4A3A4"/>
          </p15:clr>
        </p15:guide>
        <p15:guide id="2" orient="horz" pos="1412">
          <p15:clr>
            <a:srgbClr val="A4A3A4"/>
          </p15:clr>
        </p15:guide>
        <p15:guide id="3" orient="horz" pos="4247">
          <p15:clr>
            <a:srgbClr val="A4A3A4"/>
          </p15:clr>
        </p15:guide>
        <p15:guide id="4" pos="7680">
          <p15:clr>
            <a:srgbClr val="A4A3A4"/>
          </p15:clr>
        </p15:guide>
        <p15:guide id="5" pos="98">
          <p15:clr>
            <a:srgbClr val="A4A3A4"/>
          </p15:clr>
        </p15:guide>
        <p15:guide id="6" pos="7491">
          <p15:clr>
            <a:srgbClr val="A4A3A4"/>
          </p15:clr>
        </p15:guide>
        <p15:guide id="7" orient="horz" pos="2115">
          <p15:clr>
            <a:srgbClr val="A4A3A4"/>
          </p15:clr>
        </p15:guide>
      </p15:sldGuideLst>
    </p:ext>
    <p:ext uri="{2D200454-40CA-4A62-9FC3-DE9A4176ACB9}">
      <p15:notesGuideLst xmlns:p15="http://schemas.microsoft.com/office/powerpoint/2012/main">
        <p15:guide id="1" orient="horz" pos="2880">
          <p15:clr>
            <a:srgbClr val="A4A3A4"/>
          </p15:clr>
        </p15:guide>
        <p15:guide id="2" pos="214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5" clrIdx="0"/>
  <p:cmAuthor id="2" name="洪增荣" initials="H" lastIdx="4"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CAEEB"/>
    <a:srgbClr val="2C71BA"/>
    <a:srgbClr val="FFFEFF"/>
    <a:srgbClr val="2B70BA"/>
    <a:srgbClr val="4D19FF"/>
    <a:srgbClr val="462AFF"/>
    <a:srgbClr val="61AC3A"/>
    <a:srgbClr val="165E87"/>
    <a:srgbClr val="607695"/>
    <a:srgbClr val="1841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54" autoAdjust="0"/>
    <p:restoredTop sz="93871" autoAdjust="0"/>
  </p:normalViewPr>
  <p:slideViewPr>
    <p:cSldViewPr snapToGrid="0" snapToObjects="1">
      <p:cViewPr varScale="1">
        <p:scale>
          <a:sx n="154" d="100"/>
          <a:sy n="154" d="100"/>
        </p:scale>
        <p:origin x="528" y="192"/>
      </p:cViewPr>
      <p:guideLst>
        <p:guide pos="302"/>
        <p:guide orient="horz" pos="1412"/>
        <p:guide orient="horz" pos="4247"/>
        <p:guide pos="7680"/>
        <p:guide pos="98"/>
        <p:guide pos="7491"/>
        <p:guide orient="horz" pos="2115"/>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9" d="100"/>
          <a:sy n="89" d="100"/>
        </p:scale>
        <p:origin x="3016" y="160"/>
      </p:cViewPr>
      <p:guideLst>
        <p:guide orient="horz" pos="2880"/>
        <p:guide pos="2148"/>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794D075-7DE3-9447-9DB7-7F931D5D8BF7}" type="datetimeFigureOut">
              <a:rPr kumimoji="1" lang="zh-CN" altLang="en-US" smtClean="0"/>
              <a:t>2021/7/14</a:t>
            </a:fld>
            <a:endParaRPr kumimoji="1"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F791A61-96F8-B54F-89F7-5EB6A54876B0}" type="slidenum">
              <a:rPr kumimoji="1" lang="zh-CN" altLang="en-US" smtClean="0"/>
              <a:t>‹#›</a:t>
            </a:fld>
            <a:endParaRPr kumimoji="1"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32DE23-52E5-3246-AE11-4471105B9A51}" type="datetimeFigureOut">
              <a:rPr kumimoji="1" lang="zh-CN" altLang="en-US" smtClean="0"/>
              <a:t>2021/7/14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1AF82D-1A94-5740-ACE7-59C7B1B97581}"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大家好，我是深信服</a:t>
            </a:r>
            <a:r>
              <a:rPr kumimoji="1" lang="en-US" altLang="zh-CN" dirty="0"/>
              <a:t>XXX</a:t>
            </a:r>
            <a:r>
              <a:rPr kumimoji="1" lang="zh-CN" altLang="en-US" dirty="0"/>
              <a:t>，</a:t>
            </a:r>
            <a:endParaRPr kumimoji="1" lang="en-US" altLang="zh-CN" dirty="0"/>
          </a:p>
          <a:p>
            <a:r>
              <a:rPr kumimoji="1" lang="zh-CN" altLang="en-US" dirty="0"/>
              <a:t>今天要给大家分享的内容是如何采用创新的人机共智架构，帮助用户构建持续有效的安全运营体系。一起思考一下网络安全的目标是什么？怎样才能实现这个目标？</a:t>
            </a:r>
            <a:endParaRPr kumimoji="1" lang="en-US" altLang="zh-CN" dirty="0"/>
          </a:p>
        </p:txBody>
      </p:sp>
      <p:sp>
        <p:nvSpPr>
          <p:cNvPr id="4" name="灯片编号占位符 3"/>
          <p:cNvSpPr>
            <a:spLocks noGrp="1"/>
          </p:cNvSpPr>
          <p:nvPr>
            <p:ph type="sldNum" sz="quarter" idx="5"/>
          </p:nvPr>
        </p:nvSpPr>
        <p:spPr/>
        <p:txBody>
          <a:bodyPr/>
          <a:lstStyle/>
          <a:p>
            <a:fld id="{301AF82D-1A94-5740-ACE7-59C7B1B97581}" type="slidenum">
              <a:rPr kumimoji="1" lang="zh-CN" altLang="en-US" smtClean="0"/>
              <a:t>1</a:t>
            </a:fld>
            <a:endParaRPr kumimoji="1"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10</a:t>
            </a:fld>
            <a:endParaRPr kumimoji="1" lang="zh-CN" altLang="en-US"/>
          </a:p>
        </p:txBody>
      </p:sp>
    </p:spTree>
    <p:extLst>
      <p:ext uri="{BB962C8B-B14F-4D97-AF65-F5344CB8AC3E}">
        <p14:creationId xmlns:p14="http://schemas.microsoft.com/office/powerpoint/2010/main" val="35410875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11</a:t>
            </a:fld>
            <a:endParaRPr kumimoji="1" lang="zh-CN" altLang="en-US"/>
          </a:p>
        </p:txBody>
      </p:sp>
    </p:spTree>
    <p:extLst>
      <p:ext uri="{BB962C8B-B14F-4D97-AF65-F5344CB8AC3E}">
        <p14:creationId xmlns:p14="http://schemas.microsoft.com/office/powerpoint/2010/main" val="2835905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12</a:t>
            </a:fld>
            <a:endParaRPr kumimoji="1" lang="zh-CN" altLang="en-US"/>
          </a:p>
        </p:txBody>
      </p:sp>
    </p:spTree>
    <p:extLst>
      <p:ext uri="{BB962C8B-B14F-4D97-AF65-F5344CB8AC3E}">
        <p14:creationId xmlns:p14="http://schemas.microsoft.com/office/powerpoint/2010/main" val="3806991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13</a:t>
            </a:fld>
            <a:endParaRPr kumimoji="1" lang="zh-CN" altLang="en-US"/>
          </a:p>
        </p:txBody>
      </p:sp>
    </p:spTree>
    <p:extLst>
      <p:ext uri="{BB962C8B-B14F-4D97-AF65-F5344CB8AC3E}">
        <p14:creationId xmlns:p14="http://schemas.microsoft.com/office/powerpoint/2010/main" val="40314537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14</a:t>
            </a:fld>
            <a:endParaRPr kumimoji="1" lang="zh-CN" altLang="en-US"/>
          </a:p>
        </p:txBody>
      </p:sp>
    </p:spTree>
    <p:extLst>
      <p:ext uri="{BB962C8B-B14F-4D97-AF65-F5344CB8AC3E}">
        <p14:creationId xmlns:p14="http://schemas.microsoft.com/office/powerpoint/2010/main" val="29663917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15</a:t>
            </a:fld>
            <a:endParaRPr kumimoji="1" lang="zh-CN" altLang="en-US"/>
          </a:p>
        </p:txBody>
      </p:sp>
    </p:spTree>
    <p:extLst>
      <p:ext uri="{BB962C8B-B14F-4D97-AF65-F5344CB8AC3E}">
        <p14:creationId xmlns:p14="http://schemas.microsoft.com/office/powerpoint/2010/main" val="3721157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16</a:t>
            </a:fld>
            <a:endParaRPr kumimoji="1" lang="zh-CN" altLang="en-US"/>
          </a:p>
        </p:txBody>
      </p:sp>
    </p:spTree>
    <p:extLst>
      <p:ext uri="{BB962C8B-B14F-4D97-AF65-F5344CB8AC3E}">
        <p14:creationId xmlns:p14="http://schemas.microsoft.com/office/powerpoint/2010/main" val="33200947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17</a:t>
            </a:fld>
            <a:endParaRPr kumimoji="1" lang="zh-CN" altLang="en-US"/>
          </a:p>
        </p:txBody>
      </p:sp>
    </p:spTree>
    <p:extLst>
      <p:ext uri="{BB962C8B-B14F-4D97-AF65-F5344CB8AC3E}">
        <p14:creationId xmlns:p14="http://schemas.microsoft.com/office/powerpoint/2010/main" val="1489253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18</a:t>
            </a:fld>
            <a:endParaRPr kumimoji="1" lang="zh-CN" altLang="en-US"/>
          </a:p>
        </p:txBody>
      </p:sp>
    </p:spTree>
    <p:extLst>
      <p:ext uri="{BB962C8B-B14F-4D97-AF65-F5344CB8AC3E}">
        <p14:creationId xmlns:p14="http://schemas.microsoft.com/office/powerpoint/2010/main" val="1708732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19</a:t>
            </a:fld>
            <a:endParaRPr kumimoji="1" lang="zh-CN" altLang="en-US"/>
          </a:p>
        </p:txBody>
      </p:sp>
    </p:spTree>
    <p:extLst>
      <p:ext uri="{BB962C8B-B14F-4D97-AF65-F5344CB8AC3E}">
        <p14:creationId xmlns:p14="http://schemas.microsoft.com/office/powerpoint/2010/main" val="464281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a:t>
            </a:fld>
            <a:endParaRPr kumimoji="1"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20</a:t>
            </a:fld>
            <a:endParaRPr kumimoji="1" lang="zh-CN" altLang="en-US"/>
          </a:p>
        </p:txBody>
      </p:sp>
    </p:spTree>
    <p:extLst>
      <p:ext uri="{BB962C8B-B14F-4D97-AF65-F5344CB8AC3E}">
        <p14:creationId xmlns:p14="http://schemas.microsoft.com/office/powerpoint/2010/main" val="34420506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21</a:t>
            </a:fld>
            <a:endParaRPr kumimoji="1" lang="zh-CN" altLang="en-US"/>
          </a:p>
        </p:txBody>
      </p:sp>
    </p:spTree>
    <p:extLst>
      <p:ext uri="{BB962C8B-B14F-4D97-AF65-F5344CB8AC3E}">
        <p14:creationId xmlns:p14="http://schemas.microsoft.com/office/powerpoint/2010/main" val="35886625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22</a:t>
            </a:fld>
            <a:endParaRPr kumimoji="1" lang="zh-CN" altLang="en-US"/>
          </a:p>
        </p:txBody>
      </p:sp>
    </p:spTree>
    <p:extLst>
      <p:ext uri="{BB962C8B-B14F-4D97-AF65-F5344CB8AC3E}">
        <p14:creationId xmlns:p14="http://schemas.microsoft.com/office/powerpoint/2010/main" val="3707947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23</a:t>
            </a:fld>
            <a:endParaRPr kumimoji="1" lang="zh-CN" altLang="en-US"/>
          </a:p>
        </p:txBody>
      </p:sp>
    </p:spTree>
    <p:extLst>
      <p:ext uri="{BB962C8B-B14F-4D97-AF65-F5344CB8AC3E}">
        <p14:creationId xmlns:p14="http://schemas.microsoft.com/office/powerpoint/2010/main" val="4257690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24</a:t>
            </a:fld>
            <a:endParaRPr kumimoji="1" lang="zh-CN" altLang="en-US"/>
          </a:p>
        </p:txBody>
      </p:sp>
    </p:spTree>
    <p:extLst>
      <p:ext uri="{BB962C8B-B14F-4D97-AF65-F5344CB8AC3E}">
        <p14:creationId xmlns:p14="http://schemas.microsoft.com/office/powerpoint/2010/main" val="29258952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25</a:t>
            </a:fld>
            <a:endParaRPr kumimoji="1" lang="zh-CN" altLang="en-US"/>
          </a:p>
        </p:txBody>
      </p:sp>
    </p:spTree>
    <p:extLst>
      <p:ext uri="{BB962C8B-B14F-4D97-AF65-F5344CB8AC3E}">
        <p14:creationId xmlns:p14="http://schemas.microsoft.com/office/powerpoint/2010/main" val="4138643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26</a:t>
            </a:fld>
            <a:endParaRPr kumimoji="1" lang="zh-CN" altLang="en-US"/>
          </a:p>
        </p:txBody>
      </p:sp>
    </p:spTree>
    <p:extLst>
      <p:ext uri="{BB962C8B-B14F-4D97-AF65-F5344CB8AC3E}">
        <p14:creationId xmlns:p14="http://schemas.microsoft.com/office/powerpoint/2010/main" val="21212752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27</a:t>
            </a:fld>
            <a:endParaRPr kumimoji="1" lang="zh-CN" altLang="en-US"/>
          </a:p>
        </p:txBody>
      </p:sp>
    </p:spTree>
    <p:extLst>
      <p:ext uri="{BB962C8B-B14F-4D97-AF65-F5344CB8AC3E}">
        <p14:creationId xmlns:p14="http://schemas.microsoft.com/office/powerpoint/2010/main" val="8161015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28</a:t>
            </a:fld>
            <a:endParaRPr kumimoji="1" lang="zh-CN" altLang="en-US"/>
          </a:p>
        </p:txBody>
      </p:sp>
    </p:spTree>
    <p:extLst>
      <p:ext uri="{BB962C8B-B14F-4D97-AF65-F5344CB8AC3E}">
        <p14:creationId xmlns:p14="http://schemas.microsoft.com/office/powerpoint/2010/main" val="28862365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29</a:t>
            </a:fld>
            <a:endParaRPr kumimoji="1" lang="zh-CN" altLang="en-US"/>
          </a:p>
        </p:txBody>
      </p:sp>
    </p:spTree>
    <p:extLst>
      <p:ext uri="{BB962C8B-B14F-4D97-AF65-F5344CB8AC3E}">
        <p14:creationId xmlns:p14="http://schemas.microsoft.com/office/powerpoint/2010/main" val="9615641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3</a:t>
            </a:fld>
            <a:endParaRPr kumimoji="1" lang="zh-CN" altLang="en-US"/>
          </a:p>
        </p:txBody>
      </p:sp>
    </p:spTree>
    <p:extLst>
      <p:ext uri="{BB962C8B-B14F-4D97-AF65-F5344CB8AC3E}">
        <p14:creationId xmlns:p14="http://schemas.microsoft.com/office/powerpoint/2010/main" val="6828531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30</a:t>
            </a:fld>
            <a:endParaRPr kumimoji="1" lang="zh-CN" altLang="en-US"/>
          </a:p>
        </p:txBody>
      </p:sp>
    </p:spTree>
    <p:extLst>
      <p:ext uri="{BB962C8B-B14F-4D97-AF65-F5344CB8AC3E}">
        <p14:creationId xmlns:p14="http://schemas.microsoft.com/office/powerpoint/2010/main" val="33970657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301AF82D-1A94-5740-ACE7-59C7B1B97581}" type="slidenum">
              <a:rPr kumimoji="1" lang="zh-CN" altLang="en-US" smtClean="0"/>
              <a:t>31</a:t>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4</a:t>
            </a:fld>
            <a:endParaRPr kumimoji="1" lang="zh-CN" altLang="en-US"/>
          </a:p>
        </p:txBody>
      </p:sp>
    </p:spTree>
    <p:extLst>
      <p:ext uri="{BB962C8B-B14F-4D97-AF65-F5344CB8AC3E}">
        <p14:creationId xmlns:p14="http://schemas.microsoft.com/office/powerpoint/2010/main" val="1681484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5</a:t>
            </a:fld>
            <a:endParaRPr kumimoji="1" lang="zh-CN" altLang="en-US"/>
          </a:p>
        </p:txBody>
      </p:sp>
    </p:spTree>
    <p:extLst>
      <p:ext uri="{BB962C8B-B14F-4D97-AF65-F5344CB8AC3E}">
        <p14:creationId xmlns:p14="http://schemas.microsoft.com/office/powerpoint/2010/main" val="12059070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6</a:t>
            </a:fld>
            <a:endParaRPr kumimoji="1" lang="zh-CN" altLang="en-US"/>
          </a:p>
        </p:txBody>
      </p:sp>
    </p:spTree>
    <p:extLst>
      <p:ext uri="{BB962C8B-B14F-4D97-AF65-F5344CB8AC3E}">
        <p14:creationId xmlns:p14="http://schemas.microsoft.com/office/powerpoint/2010/main" val="51399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7</a:t>
            </a:fld>
            <a:endParaRPr kumimoji="1" lang="zh-CN" altLang="en-US"/>
          </a:p>
        </p:txBody>
      </p:sp>
    </p:spTree>
    <p:extLst>
      <p:ext uri="{BB962C8B-B14F-4D97-AF65-F5344CB8AC3E}">
        <p14:creationId xmlns:p14="http://schemas.microsoft.com/office/powerpoint/2010/main" val="25963397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8</a:t>
            </a:fld>
            <a:endParaRPr kumimoji="1" lang="zh-CN" altLang="en-US"/>
          </a:p>
        </p:txBody>
      </p:sp>
    </p:spTree>
    <p:extLst>
      <p:ext uri="{BB962C8B-B14F-4D97-AF65-F5344CB8AC3E}">
        <p14:creationId xmlns:p14="http://schemas.microsoft.com/office/powerpoint/2010/main" val="26792195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zh-CN" altLang="en-US" dirty="0">
                <a:effectLst/>
              </a:rPr>
              <a:t>这几年，随着比特币和勒索病毒等新型技术的出现，整个黑产发生了很大的变化</a:t>
            </a:r>
            <a:endParaRPr lang="en-US" altLang="zh-CN" dirty="0">
              <a:effectLst/>
            </a:endParaRPr>
          </a:p>
          <a:p>
            <a:pPr>
              <a:lnSpc>
                <a:spcPct val="120000"/>
              </a:lnSpc>
            </a:pPr>
            <a:r>
              <a:rPr lang="zh-CN" altLang="en-US" dirty="0">
                <a:effectLst/>
              </a:rPr>
              <a:t>勒索病毒，改变了获利模式</a:t>
            </a:r>
            <a:endParaRPr lang="en-US" altLang="zh-CN" dirty="0">
              <a:effectLst/>
            </a:endParaRPr>
          </a:p>
          <a:p>
            <a:pPr>
              <a:lnSpc>
                <a:spcPct val="120000"/>
              </a:lnSpc>
            </a:pPr>
            <a:r>
              <a:rPr lang="zh-CN" altLang="en-US" dirty="0">
                <a:effectLst/>
              </a:rPr>
              <a:t>比特币，改变了交易模式</a:t>
            </a:r>
            <a:endParaRPr lang="en-US" altLang="zh-CN" dirty="0">
              <a:effectLst/>
            </a:endParaRPr>
          </a:p>
          <a:p>
            <a:pPr>
              <a:lnSpc>
                <a:spcPct val="120000"/>
              </a:lnSpc>
            </a:pPr>
            <a:r>
              <a:rPr lang="zh-CN" altLang="en-US" dirty="0">
                <a:effectLst/>
              </a:rPr>
              <a:t>两者结合让安全事件变得高频，让攻防对抗变得更加不对等</a:t>
            </a:r>
            <a:endParaRPr lang="en-US" altLang="zh-CN" dirty="0">
              <a:effectLst/>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勒索和比特币结合之前，黑客的变现手段以变卖数据为主，数据没价值一般不会被攻击</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dirty="0">
                <a:effectLst/>
                <a:latin typeface="Arial" panose="020B0604020202020204" pitchFamily="34" charset="0"/>
                <a:ea typeface="微软雅黑" panose="020B0503020204020204" charset="-122"/>
                <a:sym typeface="Arial" panose="020B0604020202020204" pitchFamily="34" charset="0"/>
              </a:rPr>
              <a:t>勒索和比特币结合之后，黑客可以直接勒索管理员了，变现手段直接而且隐蔽。导致黑产快速升级，我们可以看下几组数据</a:t>
            </a:r>
            <a:endParaRPr lang="en-US" altLang="zh-CN" dirty="0">
              <a:effectLst/>
              <a:latin typeface="Arial" panose="020B0604020202020204" pitchFamily="34" charset="0"/>
              <a:ea typeface="微软雅黑" panose="020B0503020204020204" charset="-122"/>
              <a:sym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勒索软件 </a:t>
            </a:r>
            <a:r>
              <a:rPr lang="en-US" altLang="zh-CN" sz="1200" dirty="0" err="1">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GandCrab</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 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年出现了约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19 </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rPr>
              <a:t>个版本，甚至超过了很多网络安全软硬件的迭代速度，攻击工具的快速迭代和产业化，导致用户网络安全的有效性面临极大的挑战。</a:t>
            </a:r>
            <a:endPar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endParaRPr>
          </a:p>
          <a:p>
            <a:pPr>
              <a:lnSpc>
                <a:spcPct val="120000"/>
              </a:lnSpc>
            </a:pP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威瑞森 </a:t>
            </a:r>
            <a:r>
              <a:rPr lang="en-US" altLang="zh-CN"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2018</a:t>
            </a:r>
            <a:r>
              <a:rPr lang="zh-CN" altLang="en-US" sz="1200" dirty="0">
                <a:solidFill>
                  <a:schemeClr val="tx1">
                    <a:lumMod val="85000"/>
                    <a:lumOff val="15000"/>
                  </a:schemeClr>
                </a:solidFill>
                <a:latin typeface="微软雅黑" panose="020B0503020204020204" charset="-122"/>
                <a:ea typeface="微软雅黑" panose="020B0503020204020204" charset="-122"/>
                <a:cs typeface="Arial" panose="020B0604020202020204" pitchFamily="34" charset="0"/>
                <a:sym typeface="Arial" panose="020B0604020202020204" pitchFamily="34" charset="0"/>
              </a:rPr>
              <a:t>年发布的数据调查报告中显示，攻击的启动时间和成功时间，越来越短，数分钟甚至几十秒就可以发起或者完成一次成功的攻击；防守方的发现入侵和处置事件的难度缺越来越高，几周、几月甚至几年。攻击方和防守方严重不对等。</a:t>
            </a:r>
            <a:endParaRPr lang="zh-CN" altLang="en-US" dirty="0">
              <a:latin typeface="Arial" panose="020B0604020202020204" pitchFamily="34" charset="0"/>
              <a:ea typeface="微软雅黑" panose="020B0503020204020204" charset="-122"/>
              <a:sym typeface="Arial" panose="020B0604020202020204" pitchFamily="34" charset="0"/>
            </a:endParaRPr>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9</a:t>
            </a:fld>
            <a:endParaRPr kumimoji="1" lang="zh-CN" altLang="en-US"/>
          </a:p>
        </p:txBody>
      </p:sp>
    </p:spTree>
    <p:extLst>
      <p:ext uri="{BB962C8B-B14F-4D97-AF65-F5344CB8AC3E}">
        <p14:creationId xmlns:p14="http://schemas.microsoft.com/office/powerpoint/2010/main" val="23325285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3" name="图片 22" descr="ppt模板背景-01.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44311"/>
          </a:xfrm>
          <a:prstGeom prst="rect">
            <a:avLst/>
          </a:prstGeom>
        </p:spPr>
      </p:pic>
      <p:sp>
        <p:nvSpPr>
          <p:cNvPr id="37" name="文本占位符 36"/>
          <p:cNvSpPr>
            <a:spLocks noGrp="1"/>
          </p:cNvSpPr>
          <p:nvPr>
            <p:ph type="body" sz="quarter" idx="13" hasCustomPrompt="1"/>
          </p:nvPr>
        </p:nvSpPr>
        <p:spPr>
          <a:xfrm>
            <a:off x="4707655" y="2288442"/>
            <a:ext cx="6691838" cy="634890"/>
          </a:xfrm>
          <a:prstGeom prst="rect">
            <a:avLst/>
          </a:prstGeom>
        </p:spPr>
        <p:txBody>
          <a:bodyPr>
            <a:normAutofit/>
          </a:bodyPr>
          <a:lstStyle>
            <a:lvl1pPr marL="0" indent="0" algn="r">
              <a:buFontTx/>
              <a:buNone/>
              <a:defRPr sz="4000" b="1">
                <a:solidFill>
                  <a:srgbClr val="184199"/>
                </a:solidFill>
                <a:latin typeface="微软雅黑" panose="020B0503020204020204" charset="-122"/>
                <a:ea typeface="微软雅黑" panose="020B0503020204020204" charset="-122"/>
                <a:cs typeface="微软雅黑" panose="020B0503020204020204" charset="-122"/>
              </a:defRPr>
            </a:lvl1pPr>
          </a:lstStyle>
          <a:p>
            <a:pPr lvl="0"/>
            <a:r>
              <a:rPr kumimoji="1" lang="zh-CN" altLang="en-US" dirty="0"/>
              <a:t>标题标题微软雅黑</a:t>
            </a:r>
            <a:r>
              <a:rPr kumimoji="1" lang="en-US" altLang="zh-CN" dirty="0"/>
              <a:t>40</a:t>
            </a:r>
            <a:r>
              <a:rPr kumimoji="1" lang="zh-CN" altLang="en-US" dirty="0"/>
              <a:t>号</a:t>
            </a:r>
          </a:p>
        </p:txBody>
      </p:sp>
      <p:sp>
        <p:nvSpPr>
          <p:cNvPr id="39" name="文本占位符 36"/>
          <p:cNvSpPr>
            <a:spLocks noGrp="1"/>
          </p:cNvSpPr>
          <p:nvPr>
            <p:ph type="body" sz="quarter" idx="14" hasCustomPrompt="1"/>
          </p:nvPr>
        </p:nvSpPr>
        <p:spPr>
          <a:xfrm>
            <a:off x="7050532" y="2976168"/>
            <a:ext cx="4338454" cy="634890"/>
          </a:xfrm>
          <a:prstGeom prst="rect">
            <a:avLst/>
          </a:prstGeom>
        </p:spPr>
        <p:txBody>
          <a:bodyPr>
            <a:normAutofit/>
          </a:bodyPr>
          <a:lstStyle>
            <a:lvl1pPr marL="0" indent="0" algn="r">
              <a:buFontTx/>
              <a:buNone/>
              <a:defRPr sz="3200" b="0">
                <a:solidFill>
                  <a:schemeClr val="tx1"/>
                </a:solidFill>
                <a:latin typeface="微软雅黑" panose="020B0503020204020204" charset="-122"/>
                <a:ea typeface="微软雅黑" panose="020B0503020204020204" charset="-122"/>
                <a:cs typeface="微软雅黑" panose="020B0503020204020204" charset="-122"/>
              </a:defRPr>
            </a:lvl1pPr>
          </a:lstStyle>
          <a:p>
            <a:pPr lvl="0"/>
            <a:r>
              <a:rPr kumimoji="1" lang="zh-CN" altLang="en-US" dirty="0"/>
              <a:t>标题微软雅黑</a:t>
            </a:r>
            <a:r>
              <a:rPr kumimoji="1" lang="en-US" altLang="zh-CN" dirty="0"/>
              <a:t>32</a:t>
            </a:r>
            <a:r>
              <a:rPr kumimoji="1" lang="zh-CN" altLang="en-US" dirty="0"/>
              <a:t>号</a:t>
            </a:r>
          </a:p>
        </p:txBody>
      </p:sp>
      <p:sp>
        <p:nvSpPr>
          <p:cNvPr id="42" name="文本占位符 40"/>
          <p:cNvSpPr>
            <a:spLocks noGrp="1"/>
          </p:cNvSpPr>
          <p:nvPr>
            <p:ph type="body" sz="quarter" idx="15" hasCustomPrompt="1"/>
          </p:nvPr>
        </p:nvSpPr>
        <p:spPr>
          <a:xfrm>
            <a:off x="7586985" y="3756025"/>
            <a:ext cx="3801739" cy="371640"/>
          </a:xfrm>
          <a:prstGeom prst="rect">
            <a:avLst/>
          </a:prstGeom>
          <a:solidFill>
            <a:srgbClr val="184199"/>
          </a:solidFill>
        </p:spPr>
        <p:txBody>
          <a:bodyPr>
            <a:normAutofit/>
          </a:bodyPr>
          <a:lstStyle>
            <a:lvl1pPr marL="0" indent="0" algn="ctr">
              <a:buFontTx/>
              <a:buNone/>
              <a:defRPr sz="1800">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zh-CN" altLang="en-US" dirty="0"/>
              <a:t>深信服 智安全</a:t>
            </a:r>
          </a:p>
        </p:txBody>
      </p:sp>
      <p:pic>
        <p:nvPicPr>
          <p:cNvPr id="13" name="图片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778849" y="1451259"/>
            <a:ext cx="3609875" cy="833591"/>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
        <p:nvSpPr>
          <p:cNvPr id="7" name="标题 6"/>
          <p:cNvSpPr>
            <a:spLocks noGrp="1"/>
          </p:cNvSpPr>
          <p:nvPr>
            <p:ph type="title"/>
          </p:nvPr>
        </p:nvSpPr>
        <p:spPr>
          <a:xfrm>
            <a:off x="875166" y="0"/>
            <a:ext cx="8902148" cy="604011"/>
          </a:xfrm>
          <a:prstGeom prst="rect">
            <a:avLst/>
          </a:prstGeom>
        </p:spPr>
        <p:txBody>
          <a:bodyPr lIns="68580" tIns="34290" rIns="68580" bIns="34290" anchor="ctr"/>
          <a:lstStyle>
            <a:lvl1pPr algn="l">
              <a:defRPr sz="2400">
                <a:latin typeface="微软雅黑" panose="020B0503020204020204" charset="-122"/>
                <a:ea typeface="微软雅黑" panose="020B0503020204020204" charset="-122"/>
              </a:defRPr>
            </a:lvl1pPr>
          </a:lstStyle>
          <a:p>
            <a:r>
              <a:rPr kumimoji="1" lang="zh-CN" altLang="en-US" dirty="0"/>
              <a:t>单击此处编辑母版标题样式</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1_标题和内容">
    <p:spTree>
      <p:nvGrpSpPr>
        <p:cNvPr id="1" name=""/>
        <p:cNvGrpSpPr/>
        <p:nvPr/>
      </p:nvGrpSpPr>
      <p:grpSpPr>
        <a:xfrm>
          <a:off x="0" y="0"/>
          <a:ext cx="0" cy="0"/>
          <a:chOff x="0" y="0"/>
          <a:chExt cx="0" cy="0"/>
        </a:xfrm>
      </p:grpSpPr>
      <p:sp>
        <p:nvSpPr>
          <p:cNvPr id="7" name="标题 6"/>
          <p:cNvSpPr>
            <a:spLocks noGrp="1"/>
          </p:cNvSpPr>
          <p:nvPr>
            <p:ph type="title"/>
          </p:nvPr>
        </p:nvSpPr>
        <p:spPr>
          <a:xfrm>
            <a:off x="875166" y="0"/>
            <a:ext cx="8902148" cy="604011"/>
          </a:xfrm>
          <a:prstGeom prst="rect">
            <a:avLst/>
          </a:prstGeom>
        </p:spPr>
        <p:txBody>
          <a:bodyPr lIns="68580" tIns="34290" rIns="68580" bIns="34290" anchor="ctr"/>
          <a:lstStyle>
            <a:lvl1pPr algn="l">
              <a:defRPr sz="2400">
                <a:latin typeface="微软雅黑" panose="020B0503020204020204" charset="-122"/>
                <a:ea typeface="微软雅黑" panose="020B0503020204020204" charset="-122"/>
              </a:defRPr>
            </a:lvl1pPr>
          </a:lstStyle>
          <a:p>
            <a:r>
              <a:rPr kumimoji="1" lang="zh-CN" altLang="en-US" dirty="0"/>
              <a:t>单击此处编辑母版标题样式</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仅标题">
    <p:bg>
      <p:bgRef idx="1001">
        <a:schemeClr val="bg1"/>
      </p:bgRef>
    </p:bg>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stretch>
            <a:fillRect/>
          </a:stretch>
        </p:blipFill>
        <p:spPr>
          <a:xfrm>
            <a:off x="0" y="1"/>
            <a:ext cx="12192000" cy="6839744"/>
          </a:xfrm>
          <a:prstGeom prst="rect">
            <a:avLst/>
          </a:prstGeom>
        </p:spPr>
      </p:pic>
      <p:sp>
        <p:nvSpPr>
          <p:cNvPr id="34" name="文本占位符 26"/>
          <p:cNvSpPr>
            <a:spLocks noGrp="1"/>
          </p:cNvSpPr>
          <p:nvPr>
            <p:ph type="body" sz="quarter" idx="10" hasCustomPrompt="1"/>
          </p:nvPr>
        </p:nvSpPr>
        <p:spPr>
          <a:xfrm>
            <a:off x="464695" y="232529"/>
            <a:ext cx="7767843" cy="432802"/>
          </a:xfrm>
          <a:prstGeom prst="rect">
            <a:avLst/>
          </a:prstGeom>
        </p:spPr>
        <p:txBody>
          <a:bodyPr wrap="square" lIns="90000" tIns="36000" bIns="36000">
            <a:spAutoFit/>
          </a:bodyPr>
          <a:lstStyle>
            <a:lvl1pPr marL="0" indent="0">
              <a:buFontTx/>
              <a:buNone/>
              <a:defRPr sz="2600" b="1">
                <a:solidFill>
                  <a:srgbClr val="184199"/>
                </a:solidFill>
                <a:latin typeface="微软雅黑" panose="020B0503020204020204" charset="-122"/>
                <a:ea typeface="微软雅黑" panose="020B0503020204020204" charset="-122"/>
                <a:cs typeface="微软雅黑" panose="020B0503020204020204" charset="-122"/>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kumimoji="1" lang="zh-CN" altLang="en-US" dirty="0"/>
              <a:t>标题文字微软雅黑</a:t>
            </a:r>
            <a:r>
              <a:rPr kumimoji="1" lang="en-US" altLang="zh-CN" dirty="0"/>
              <a:t>26</a:t>
            </a:r>
            <a:r>
              <a:rPr kumimoji="1" lang="zh-CN" altLang="en-US" dirty="0"/>
              <a:t>号</a:t>
            </a:r>
          </a:p>
        </p:txBody>
      </p:sp>
      <p:pic>
        <p:nvPicPr>
          <p:cNvPr id="9" name="图片 8"/>
          <p:cNvPicPr>
            <a:picLocks noChangeAspect="1"/>
          </p:cNvPicPr>
          <p:nvPr userDrawn="1"/>
        </p:nvPicPr>
        <p:blipFill>
          <a:blip r:embed="rId3"/>
          <a:stretch>
            <a:fillRect/>
          </a:stretch>
        </p:blipFill>
        <p:spPr>
          <a:xfrm>
            <a:off x="8232539" y="32135"/>
            <a:ext cx="3609875" cy="833591"/>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600" y="6356351"/>
            <a:ext cx="2844800" cy="366183"/>
          </a:xfrm>
          <a:prstGeom prst="rect">
            <a:avLst/>
          </a:prstGeom>
        </p:spPr>
        <p:txBody>
          <a:bodyPr/>
          <a:lstStyle/>
          <a:p>
            <a:fld id="{A6061DFB-600E-4B30-9F53-61332D85F729}" type="datetimeFigureOut">
              <a:rPr lang="zh-CN" altLang="en-US" smtClean="0"/>
              <a:t>2021/7/14</a:t>
            </a:fld>
            <a:endParaRPr lang="zh-CN" altLang="en-US"/>
          </a:p>
        </p:txBody>
      </p:sp>
      <p:sp>
        <p:nvSpPr>
          <p:cNvPr id="3" name="页脚占位符 2"/>
          <p:cNvSpPr>
            <a:spLocks noGrp="1"/>
          </p:cNvSpPr>
          <p:nvPr>
            <p:ph type="ftr" sz="quarter" idx="11"/>
          </p:nvPr>
        </p:nvSpPr>
        <p:spPr>
          <a:xfrm>
            <a:off x="4165600" y="6356351"/>
            <a:ext cx="3860800" cy="366183"/>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737600" y="6356351"/>
            <a:ext cx="2844800" cy="366183"/>
          </a:xfrm>
          <a:prstGeom prst="rect">
            <a:avLst/>
          </a:prstGeom>
        </p:spPr>
        <p:txBody>
          <a:bodyPr/>
          <a:lstStyle/>
          <a:p>
            <a:fld id="{F2965F40-FFEE-4ED5-B0A9-08162C79F9E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21" name="图片 20" descr="ppt模板背景-03.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615"/>
            <a:ext cx="12192000" cy="6864615"/>
          </a:xfrm>
          <a:prstGeom prst="rect">
            <a:avLst/>
          </a:prstGeom>
        </p:spPr>
      </p:pic>
      <p:sp>
        <p:nvSpPr>
          <p:cNvPr id="34" name="标题 14"/>
          <p:cNvSpPr txBox="1"/>
          <p:nvPr userDrawn="1"/>
        </p:nvSpPr>
        <p:spPr>
          <a:xfrm>
            <a:off x="7070060" y="1887075"/>
            <a:ext cx="397942" cy="63405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rgbClr val="184199"/>
                </a:solidFill>
                <a:latin typeface="微软雅黑" panose="020B0503020204020204" charset="-122"/>
                <a:ea typeface="微软雅黑" panose="020B0503020204020204" charset="-122"/>
                <a:cs typeface="微软雅黑" panose="020B0503020204020204" charset="-122"/>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en-US" altLang="zh-CN" sz="2800" b="1" i="0" u="none" strike="noStrike" kern="1200" cap="none" spc="0" normalizeH="0" baseline="0" noProof="0" dirty="0">
              <a:ln>
                <a:noFill/>
              </a:ln>
              <a:solidFill>
                <a:srgbClr val="184199"/>
              </a:solidFill>
              <a:effectLst/>
              <a:uLnTx/>
              <a:uFillTx/>
              <a:latin typeface="微软雅黑" panose="020B0503020204020204" charset="-122"/>
              <a:ea typeface="微软雅黑" panose="020B0503020204020204" charset="-122"/>
              <a:cs typeface="微软雅黑" panose="020B0503020204020204" charset="-122"/>
            </a:endParaRPr>
          </a:p>
        </p:txBody>
      </p:sp>
      <p:sp>
        <p:nvSpPr>
          <p:cNvPr id="66" name="文本占位符 64"/>
          <p:cNvSpPr>
            <a:spLocks noGrp="1"/>
          </p:cNvSpPr>
          <p:nvPr>
            <p:ph type="body" sz="quarter" idx="21" hasCustomPrompt="1"/>
          </p:nvPr>
        </p:nvSpPr>
        <p:spPr>
          <a:xfrm>
            <a:off x="6096000" y="2204102"/>
            <a:ext cx="4397307" cy="2924841"/>
          </a:xfrm>
          <a:prstGeom prst="rect">
            <a:avLst/>
          </a:prstGeom>
        </p:spPr>
        <p:txBody>
          <a:bodyPr>
            <a:normAutofit/>
          </a:bodyPr>
          <a:lstStyle>
            <a:lvl1pPr marL="571500" marR="0" indent="-571500" algn="l" defTabSz="914400" rtl="0" eaLnBrk="1" fontAlgn="auto" latinLnBrk="0" hangingPunct="1">
              <a:lnSpc>
                <a:spcPct val="90000"/>
              </a:lnSpc>
              <a:spcBef>
                <a:spcPts val="1000"/>
              </a:spcBef>
              <a:spcAft>
                <a:spcPts val="0"/>
              </a:spcAft>
              <a:buClrTx/>
              <a:buSzTx/>
              <a:buFont typeface="+mj-ea"/>
              <a:buAutoNum type="ea1JpnChsDbPeriod"/>
              <a:defRPr kumimoji="1" lang="en-US" altLang="zh-CN" sz="2600" b="1" kern="1200" dirty="0" smtClean="0">
                <a:solidFill>
                  <a:srgbClr val="184199"/>
                </a:solidFill>
                <a:latin typeface="微软雅黑" panose="020B0503020204020204" charset="-122"/>
                <a:ea typeface="微软雅黑" panose="020B0503020204020204" charset="-122"/>
                <a:cs typeface="微软雅黑" panose="020B0503020204020204" charset="-122"/>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914400" rtl="0" eaLnBrk="1" latinLnBrk="0" hangingPunct="1">
              <a:lnSpc>
                <a:spcPct val="90000"/>
              </a:lnSpc>
              <a:spcBef>
                <a:spcPts val="1000"/>
              </a:spcBef>
              <a:buFontTx/>
              <a:buNone/>
            </a:pPr>
            <a:r>
              <a:rPr kumimoji="1" lang="zh-CN" altLang="en-US" dirty="0"/>
              <a:t>微软雅黑</a:t>
            </a:r>
            <a:r>
              <a:rPr kumimoji="1" lang="en-US" altLang="zh-CN" dirty="0"/>
              <a:t>26</a:t>
            </a:r>
            <a:r>
              <a:rPr kumimoji="1" lang="zh-CN" altLang="en-US" dirty="0"/>
              <a:t>号</a:t>
            </a:r>
            <a:endParaRPr kumimoji="1" lang="en-US" altLang="zh-CN" dirty="0"/>
          </a:p>
          <a:p>
            <a:pPr marL="0" lvl="0" indent="0" algn="l" defTabSz="914400" rtl="0" eaLnBrk="1" latinLnBrk="0" hangingPunct="1">
              <a:lnSpc>
                <a:spcPct val="90000"/>
              </a:lnSpc>
              <a:spcBef>
                <a:spcPts val="1000"/>
              </a:spcBef>
              <a:buFontTx/>
              <a:buNone/>
            </a:pPr>
            <a:r>
              <a:rPr kumimoji="1" lang="zh-CN" altLang="en-US" dirty="0"/>
              <a:t>微软雅黑</a:t>
            </a:r>
            <a:r>
              <a:rPr kumimoji="1" lang="en-US" altLang="zh-CN" dirty="0"/>
              <a:t>26</a:t>
            </a:r>
            <a:r>
              <a:rPr kumimoji="1" lang="zh-CN" altLang="en-US" dirty="0"/>
              <a:t>号</a:t>
            </a:r>
            <a:endParaRPr kumimoji="1" lang="en-US" altLang="zh-CN" dirty="0"/>
          </a:p>
          <a:p>
            <a:pPr marL="0" lvl="0" indent="0" algn="l" defTabSz="914400" rtl="0" eaLnBrk="1" latinLnBrk="0" hangingPunct="1">
              <a:lnSpc>
                <a:spcPct val="90000"/>
              </a:lnSpc>
              <a:spcBef>
                <a:spcPts val="1000"/>
              </a:spcBef>
              <a:buFontTx/>
              <a:buNone/>
            </a:pPr>
            <a:r>
              <a:rPr kumimoji="1" lang="zh-CN" altLang="en-US" dirty="0"/>
              <a:t>微软雅黑</a:t>
            </a:r>
            <a:r>
              <a:rPr kumimoji="1" lang="en-US" altLang="zh-CN" dirty="0"/>
              <a:t>26</a:t>
            </a:r>
            <a:r>
              <a:rPr kumimoji="1" lang="zh-CN" altLang="en-US" dirty="0"/>
              <a:t>号</a:t>
            </a:r>
            <a:endParaRPr kumimoji="1" lang="en-US" altLang="zh-CN" dirty="0"/>
          </a:p>
          <a:p>
            <a:pPr marL="0" lvl="0" indent="0" algn="l" defTabSz="914400" rtl="0" eaLnBrk="1" latinLnBrk="0" hangingPunct="1">
              <a:lnSpc>
                <a:spcPct val="90000"/>
              </a:lnSpc>
              <a:spcBef>
                <a:spcPts val="1000"/>
              </a:spcBef>
              <a:buFontTx/>
              <a:buNone/>
            </a:pPr>
            <a:r>
              <a:rPr kumimoji="1" lang="zh-CN" altLang="en-US" dirty="0"/>
              <a:t>微软雅黑</a:t>
            </a:r>
            <a:r>
              <a:rPr kumimoji="1" lang="en-US" altLang="zh-CN" dirty="0"/>
              <a:t>26</a:t>
            </a:r>
            <a:r>
              <a:rPr kumimoji="1" lang="zh-CN" altLang="en-US" dirty="0"/>
              <a:t>号</a:t>
            </a:r>
            <a:endParaRPr kumimoji="1" lang="en-US" altLang="zh-CN" dirty="0"/>
          </a:p>
          <a:p>
            <a:pPr marL="0" lvl="0" indent="0" algn="l" defTabSz="914400" rtl="0" eaLnBrk="1" latinLnBrk="0" hangingPunct="1">
              <a:lnSpc>
                <a:spcPct val="90000"/>
              </a:lnSpc>
              <a:spcBef>
                <a:spcPts val="1000"/>
              </a:spcBef>
              <a:buFontTx/>
              <a:buNone/>
            </a:pPr>
            <a:endParaRPr kumimoji="1" lang="en-US" altLang="zh-CN" dirty="0"/>
          </a:p>
          <a:p>
            <a:pPr lvl="0"/>
            <a:endParaRPr kumimoji="1" lang="zh-CN" altLang="en-US" dirty="0"/>
          </a:p>
        </p:txBody>
      </p:sp>
      <p:sp>
        <p:nvSpPr>
          <p:cNvPr id="79" name="文本占位符 24"/>
          <p:cNvSpPr>
            <a:spLocks noGrp="1"/>
          </p:cNvSpPr>
          <p:nvPr>
            <p:ph type="body" sz="quarter" idx="10" hasCustomPrompt="1"/>
          </p:nvPr>
        </p:nvSpPr>
        <p:spPr>
          <a:xfrm>
            <a:off x="4080504" y="3065068"/>
            <a:ext cx="1403114" cy="857250"/>
          </a:xfrm>
          <a:prstGeom prst="rect">
            <a:avLst/>
          </a:prstGeom>
        </p:spPr>
        <p:txBody>
          <a:bodyPr>
            <a:normAutofit/>
          </a:bodyPr>
          <a:lstStyle>
            <a:lvl1pPr marL="0" indent="0" algn="r">
              <a:buFontTx/>
              <a:buNone/>
              <a:defRPr sz="4800" b="1">
                <a:gradFill flip="none" rotWithShape="1">
                  <a:gsLst>
                    <a:gs pos="100000">
                      <a:srgbClr val="0D5490"/>
                    </a:gs>
                    <a:gs pos="0">
                      <a:srgbClr val="60AC3C"/>
                    </a:gs>
                  </a:gsLst>
                  <a:lin ang="0" scaled="1"/>
                  <a:tileRect/>
                </a:gradFill>
                <a:latin typeface="微软雅黑" panose="020B0503020204020204" charset="-122"/>
                <a:ea typeface="微软雅黑" panose="020B0503020204020204" charset="-122"/>
                <a:cs typeface="微软雅黑" panose="020B0503020204020204" charset="-122"/>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kumimoji="1" lang="zh-CN" altLang="en-US" dirty="0"/>
              <a:t>目录</a:t>
            </a:r>
          </a:p>
        </p:txBody>
      </p:sp>
      <p:pic>
        <p:nvPicPr>
          <p:cNvPr id="18" name="图片 1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232538" y="32134"/>
            <a:ext cx="3609875" cy="83359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pic>
        <p:nvPicPr>
          <p:cNvPr id="6" name="图片 5" descr="ppt模板背景-01.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44312"/>
          </a:xfrm>
          <a:prstGeom prst="rect">
            <a:avLst/>
          </a:prstGeom>
        </p:spPr>
      </p:pic>
      <p:sp>
        <p:nvSpPr>
          <p:cNvPr id="17" name="文本占位符 24"/>
          <p:cNvSpPr>
            <a:spLocks noGrp="1"/>
          </p:cNvSpPr>
          <p:nvPr>
            <p:ph type="body" sz="quarter" idx="13" hasCustomPrompt="1"/>
          </p:nvPr>
        </p:nvSpPr>
        <p:spPr>
          <a:xfrm>
            <a:off x="6493611" y="2591812"/>
            <a:ext cx="4895113" cy="857251"/>
          </a:xfrm>
          <a:prstGeom prst="rect">
            <a:avLst/>
          </a:prstGeom>
        </p:spPr>
        <p:txBody>
          <a:bodyPr>
            <a:normAutofit/>
          </a:bodyPr>
          <a:lstStyle>
            <a:lvl1pPr marL="0" indent="0" algn="ctr">
              <a:buFontTx/>
              <a:buNone/>
              <a:defRPr sz="5400" b="1">
                <a:gradFill flip="none" rotWithShape="1">
                  <a:gsLst>
                    <a:gs pos="100000">
                      <a:srgbClr val="0D5490"/>
                    </a:gs>
                    <a:gs pos="0">
                      <a:srgbClr val="60AC3C"/>
                    </a:gs>
                  </a:gsLst>
                  <a:lin ang="0" scaled="1"/>
                  <a:tileRect/>
                </a:gradFill>
                <a:latin typeface="微软雅黑" panose="020B0503020204020204" charset="-122"/>
                <a:ea typeface="微软雅黑" panose="020B0503020204020204" charset="-122"/>
                <a:cs typeface="微软雅黑" panose="020B0503020204020204" charset="-122"/>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kumimoji="1" lang="en-US" altLang="zh-CN" dirty="0"/>
              <a:t>THANK YOU</a:t>
            </a:r>
            <a:endParaRPr kumimoji="1" lang="zh-CN" altLang="en-US" dirty="0"/>
          </a:p>
        </p:txBody>
      </p:sp>
      <p:pic>
        <p:nvPicPr>
          <p:cNvPr id="8" name="图片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778849" y="1451259"/>
            <a:ext cx="3609875" cy="833591"/>
          </a:xfrm>
          <a:prstGeom prst="rect">
            <a:avLst/>
          </a:prstGeom>
        </p:spPr>
      </p:pic>
      <p:sp>
        <p:nvSpPr>
          <p:cNvPr id="7" name="文本占位符 40"/>
          <p:cNvSpPr>
            <a:spLocks noGrp="1"/>
          </p:cNvSpPr>
          <p:nvPr>
            <p:ph type="body" sz="quarter" idx="15" hasCustomPrompt="1"/>
          </p:nvPr>
        </p:nvSpPr>
        <p:spPr>
          <a:xfrm>
            <a:off x="7586985" y="3756025"/>
            <a:ext cx="3801739" cy="371640"/>
          </a:xfrm>
          <a:prstGeom prst="rect">
            <a:avLst/>
          </a:prstGeom>
          <a:solidFill>
            <a:srgbClr val="184199"/>
          </a:solidFill>
        </p:spPr>
        <p:txBody>
          <a:bodyPr>
            <a:normAutofit/>
          </a:bodyPr>
          <a:lstStyle>
            <a:lvl1pPr marL="0" indent="0" algn="ctr">
              <a:buFontTx/>
              <a:buNone/>
              <a:defRPr sz="1800">
                <a:solidFill>
                  <a:schemeClr val="bg1"/>
                </a:solidFill>
                <a:latin typeface="微软雅黑" panose="020B0503020204020204" charset="-122"/>
                <a:ea typeface="微软雅黑" panose="020B0503020204020204" charset="-122"/>
                <a:cs typeface="微软雅黑" panose="020B0503020204020204" charset="-122"/>
              </a:defRPr>
            </a:lvl1pPr>
          </a:lstStyle>
          <a:p>
            <a:pPr lvl="0"/>
            <a:r>
              <a:rPr kumimoji="1" lang="zh-CN" altLang="en-US" dirty="0"/>
              <a:t>深信服 智安全</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7" name="标题 6"/>
          <p:cNvSpPr>
            <a:spLocks noGrp="1"/>
          </p:cNvSpPr>
          <p:nvPr>
            <p:ph type="title"/>
          </p:nvPr>
        </p:nvSpPr>
        <p:spPr>
          <a:xfrm>
            <a:off x="875166" y="0"/>
            <a:ext cx="8902148" cy="604011"/>
          </a:xfrm>
          <a:prstGeom prst="rect">
            <a:avLst/>
          </a:prstGeom>
        </p:spPr>
        <p:txBody>
          <a:bodyPr lIns="68580" tIns="34290" rIns="68580" bIns="34290" anchor="ctr"/>
          <a:lstStyle>
            <a:lvl1pPr algn="l">
              <a:defRPr sz="2400">
                <a:latin typeface="微软雅黑" panose="020B0503020204020204" charset="-122"/>
                <a:ea typeface="微软雅黑" panose="020B0503020204020204" charset="-122"/>
              </a:defRPr>
            </a:lvl1pPr>
          </a:lstStyle>
          <a:p>
            <a:r>
              <a:rPr kumimoji="1" lang="zh-CN" altLang="en-US" dirty="0"/>
              <a:t>单击此处编辑母版标题样式</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
        <p:nvSpPr>
          <p:cNvPr id="7" name="标题 6"/>
          <p:cNvSpPr>
            <a:spLocks noGrp="1"/>
          </p:cNvSpPr>
          <p:nvPr>
            <p:ph type="title"/>
          </p:nvPr>
        </p:nvSpPr>
        <p:spPr>
          <a:xfrm>
            <a:off x="875166" y="0"/>
            <a:ext cx="8902148" cy="604011"/>
          </a:xfrm>
          <a:prstGeom prst="rect">
            <a:avLst/>
          </a:prstGeom>
        </p:spPr>
        <p:txBody>
          <a:bodyPr lIns="68580" tIns="34290" rIns="68580" bIns="34290" anchor="ctr"/>
          <a:lstStyle>
            <a:lvl1pPr algn="l">
              <a:defRPr sz="2400">
                <a:latin typeface="微软雅黑" panose="020B0503020204020204" charset="-122"/>
                <a:ea typeface="微软雅黑" panose="020B0503020204020204" charset="-122"/>
              </a:defRPr>
            </a:lvl1pPr>
          </a:lstStyle>
          <a:p>
            <a:r>
              <a:rPr kumimoji="1" lang="zh-CN" altLang="en-US" dirty="0"/>
              <a:t>单击此处编辑母版标题样式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
        <p:nvSpPr>
          <p:cNvPr id="7" name="标题 6"/>
          <p:cNvSpPr>
            <a:spLocks noGrp="1"/>
          </p:cNvSpPr>
          <p:nvPr>
            <p:ph type="title"/>
          </p:nvPr>
        </p:nvSpPr>
        <p:spPr>
          <a:xfrm>
            <a:off x="875166" y="0"/>
            <a:ext cx="8902148" cy="604011"/>
          </a:xfrm>
          <a:prstGeom prst="rect">
            <a:avLst/>
          </a:prstGeom>
        </p:spPr>
        <p:txBody>
          <a:bodyPr lIns="68580" tIns="34290" rIns="68580" bIns="34290" anchor="ctr"/>
          <a:lstStyle>
            <a:lvl1pPr algn="l">
              <a:defRPr sz="2400">
                <a:latin typeface="微软雅黑" panose="020B0503020204020204" charset="-122"/>
                <a:ea typeface="微软雅黑" panose="020B0503020204020204" charset="-122"/>
              </a:defRPr>
            </a:lvl1pPr>
          </a:lstStyle>
          <a:p>
            <a:r>
              <a:rPr kumimoji="1" lang="zh-CN" altLang="en-US" dirty="0"/>
              <a:t>单击此处编辑母版标题样式</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
    <p:spTree>
      <p:nvGrpSpPr>
        <p:cNvPr id="1" name=""/>
        <p:cNvGrpSpPr/>
        <p:nvPr/>
      </p:nvGrpSpPr>
      <p:grpSpPr>
        <a:xfrm>
          <a:off x="0" y="0"/>
          <a:ext cx="0" cy="0"/>
          <a:chOff x="0" y="0"/>
          <a:chExt cx="0" cy="0"/>
        </a:xfrm>
      </p:grpSpPr>
      <p:sp>
        <p:nvSpPr>
          <p:cNvPr id="2" name="文本占位符 26"/>
          <p:cNvSpPr>
            <a:spLocks noGrp="1"/>
          </p:cNvSpPr>
          <p:nvPr>
            <p:ph type="body" sz="quarter" idx="10" hasCustomPrompt="1"/>
          </p:nvPr>
        </p:nvSpPr>
        <p:spPr>
          <a:xfrm>
            <a:off x="464695" y="232529"/>
            <a:ext cx="7767843" cy="432802"/>
          </a:xfrm>
          <a:prstGeom prst="rect">
            <a:avLst/>
          </a:prstGeom>
        </p:spPr>
        <p:txBody>
          <a:bodyPr wrap="square" lIns="90000" tIns="36000" bIns="36000">
            <a:spAutoFit/>
          </a:bodyPr>
          <a:lstStyle>
            <a:lvl1pPr marL="0" indent="0">
              <a:buFontTx/>
              <a:buNone/>
              <a:defRPr sz="2600" b="1">
                <a:solidFill>
                  <a:srgbClr val="184199"/>
                </a:solidFill>
                <a:latin typeface="微软雅黑" panose="020B0503020204020204" charset="-122"/>
                <a:ea typeface="微软雅黑" panose="020B0503020204020204" charset="-122"/>
                <a:cs typeface="微软雅黑" panose="020B0503020204020204" charset="-122"/>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kumimoji="1" lang="zh-CN" altLang="en-US" dirty="0"/>
              <a:t>标题文字微软雅黑</a:t>
            </a:r>
            <a:r>
              <a:rPr kumimoji="1" lang="en-US" altLang="zh-CN" dirty="0"/>
              <a:t>26</a:t>
            </a:r>
            <a:r>
              <a:rPr kumimoji="1" lang="zh-CN" altLang="en-US" dirty="0"/>
              <a:t>号</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
        <p:nvSpPr>
          <p:cNvPr id="7" name="标题 6"/>
          <p:cNvSpPr>
            <a:spLocks noGrp="1"/>
          </p:cNvSpPr>
          <p:nvPr>
            <p:ph type="title"/>
          </p:nvPr>
        </p:nvSpPr>
        <p:spPr>
          <a:xfrm>
            <a:off x="875166" y="0"/>
            <a:ext cx="8902148" cy="604011"/>
          </a:xfrm>
          <a:prstGeom prst="rect">
            <a:avLst/>
          </a:prstGeom>
        </p:spPr>
        <p:txBody>
          <a:bodyPr lIns="68580" tIns="34290" rIns="68580" bIns="34290" anchor="ctr"/>
          <a:lstStyle>
            <a:lvl1pPr algn="l">
              <a:defRPr sz="2400">
                <a:latin typeface="微软雅黑" panose="020B0503020204020204" charset="-122"/>
                <a:ea typeface="微软雅黑" panose="020B0503020204020204" charset="-122"/>
              </a:defRPr>
            </a:lvl1pPr>
          </a:lstStyle>
          <a:p>
            <a:r>
              <a:rPr kumimoji="1" lang="zh-CN" altLang="en-US" dirty="0"/>
              <a:t>单击此处编辑母版标题样式</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pic>
        <p:nvPicPr>
          <p:cNvPr id="8" name="图片 15"/>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9573834" y="127667"/>
            <a:ext cx="2487056" cy="36081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占位符 18"/>
          <p:cNvSpPr>
            <a:spLocks noGrp="1"/>
          </p:cNvSpPr>
          <p:nvPr>
            <p:ph type="body" sz="quarter" idx="13"/>
          </p:nvPr>
        </p:nvSpPr>
        <p:spPr>
          <a:xfrm>
            <a:off x="3731498" y="2738147"/>
            <a:ext cx="7657226" cy="634890"/>
          </a:xfrm>
        </p:spPr>
        <p:txBody>
          <a:bodyPr anchor="ctr">
            <a:normAutofit/>
          </a:bodyPr>
          <a:lstStyle/>
          <a:p>
            <a:r>
              <a:rPr kumimoji="1" lang="en-US" altLang="zh-CN" sz="3600" dirty="0">
                <a:solidFill>
                  <a:srgbClr val="002060"/>
                </a:solidFill>
              </a:rPr>
              <a:t>PWN</a:t>
            </a:r>
            <a:r>
              <a:rPr kumimoji="1" lang="zh-CN" altLang="en-US" sz="3600" dirty="0">
                <a:solidFill>
                  <a:srgbClr val="002060"/>
                </a:solidFill>
              </a:rPr>
              <a:t>二进制初探</a:t>
            </a:r>
            <a:endParaRPr kumimoji="1" lang="en-US" altLang="zh-CN" sz="3600" dirty="0">
              <a:solidFill>
                <a:srgbClr val="002060"/>
              </a:solidFill>
            </a:endParaRPr>
          </a:p>
        </p:txBody>
      </p:sp>
      <p:sp>
        <p:nvSpPr>
          <p:cNvPr id="21" name="文本占位符 20"/>
          <p:cNvSpPr>
            <a:spLocks noGrp="1"/>
          </p:cNvSpPr>
          <p:nvPr>
            <p:ph type="body" sz="quarter" idx="15"/>
          </p:nvPr>
        </p:nvSpPr>
        <p:spPr>
          <a:xfrm>
            <a:off x="7948706" y="3756025"/>
            <a:ext cx="3440018" cy="371640"/>
          </a:xfrm>
        </p:spPr>
        <p:txBody>
          <a:bodyPr anchor="ctr">
            <a:normAutofit/>
          </a:bodyPr>
          <a:lstStyle/>
          <a:p>
            <a:r>
              <a:rPr kumimoji="1" lang="zh-CN" altLang="en-US" dirty="0"/>
              <a:t>时钟</a:t>
            </a:r>
            <a:endParaRPr kumimoji="1"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E3BA3E-6F45-BD46-9930-5887625CF73C}"/>
              </a:ext>
            </a:extLst>
          </p:cNvPr>
          <p:cNvSpPr>
            <a:spLocks noGrp="1"/>
          </p:cNvSpPr>
          <p:nvPr>
            <p:ph type="title"/>
          </p:nvPr>
        </p:nvSpPr>
        <p:spPr>
          <a:xfrm>
            <a:off x="838200" y="365125"/>
            <a:ext cx="10515600" cy="1325563"/>
          </a:xfrm>
        </p:spPr>
        <p:txBody>
          <a:bodyPr/>
          <a:lstStyle/>
          <a:p>
            <a:r>
              <a:rPr lang="en-US" altLang="zh-CN" dirty="0"/>
              <a:t>X64</a:t>
            </a:r>
            <a:r>
              <a:rPr lang="zh-CN" altLang="en-US" dirty="0"/>
              <a:t>下函数调用约定</a:t>
            </a:r>
          </a:p>
        </p:txBody>
      </p:sp>
      <p:sp>
        <p:nvSpPr>
          <p:cNvPr id="3" name="内容占位符 2">
            <a:extLst>
              <a:ext uri="{FF2B5EF4-FFF2-40B4-BE49-F238E27FC236}">
                <a16:creationId xmlns:a16="http://schemas.microsoft.com/office/drawing/2014/main" id="{A778DD74-0E7C-3845-8D0B-EFDA11385868}"/>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a:t>• </a:t>
            </a:r>
            <a:r>
              <a:rPr lang="zh-CN" altLang="en-US" dirty="0"/>
              <a:t>与</a:t>
            </a:r>
            <a:r>
              <a:rPr lang="en-US" altLang="zh-CN" dirty="0" err="1"/>
              <a:t>cdecl</a:t>
            </a:r>
            <a:r>
              <a:rPr lang="en-US" altLang="zh-CN" dirty="0"/>
              <a:t> </a:t>
            </a:r>
            <a:r>
              <a:rPr lang="zh-CN" altLang="en-US" dirty="0"/>
              <a:t>函数调用约定和</a:t>
            </a:r>
            <a:r>
              <a:rPr lang="en-US" altLang="zh-CN" dirty="0" err="1"/>
              <a:t>stdcall</a:t>
            </a:r>
            <a:r>
              <a:rPr lang="zh-CN" altLang="en-US" dirty="0"/>
              <a:t>函数调用约定不同， </a:t>
            </a:r>
            <a:r>
              <a:rPr lang="en-US" altLang="zh-CN" dirty="0"/>
              <a:t>x64</a:t>
            </a:r>
            <a:r>
              <a:rPr lang="zh-CN" altLang="en-US" dirty="0"/>
              <a:t>下函数调用约定中，参数不都使用栈传递。</a:t>
            </a:r>
          </a:p>
          <a:p>
            <a:pPr marL="0" indent="0">
              <a:buFont typeface="Arial" panose="020B0604020202020204" pitchFamily="34" charset="0"/>
              <a:buNone/>
            </a:pPr>
            <a:r>
              <a:rPr lang="en-US" altLang="zh-CN" dirty="0"/>
              <a:t>• Linux</a:t>
            </a:r>
            <a:r>
              <a:rPr lang="zh-CN" altLang="en-US" dirty="0"/>
              <a:t>下，参数</a:t>
            </a:r>
            <a:r>
              <a:rPr lang="en-US" altLang="zh-CN" dirty="0"/>
              <a:t>1</a:t>
            </a:r>
            <a:r>
              <a:rPr lang="zh-CN" altLang="en-US" dirty="0"/>
              <a:t>、参数</a:t>
            </a:r>
            <a:r>
              <a:rPr lang="en-US" altLang="zh-CN" dirty="0"/>
              <a:t>2</a:t>
            </a:r>
            <a:r>
              <a:rPr lang="zh-CN" altLang="en-US" dirty="0"/>
              <a:t>、参数</a:t>
            </a:r>
            <a:r>
              <a:rPr lang="en-US" altLang="zh-CN" dirty="0"/>
              <a:t>3</a:t>
            </a:r>
            <a:r>
              <a:rPr lang="zh-CN" altLang="en-US" dirty="0"/>
              <a:t>、参数</a:t>
            </a:r>
            <a:r>
              <a:rPr lang="en-US" altLang="zh-CN" dirty="0"/>
              <a:t>4 </a:t>
            </a:r>
            <a:r>
              <a:rPr lang="zh-CN" altLang="en-US" dirty="0"/>
              <a:t>、参数</a:t>
            </a:r>
            <a:r>
              <a:rPr lang="en-US" altLang="zh-CN" dirty="0"/>
              <a:t>5</a:t>
            </a:r>
            <a:r>
              <a:rPr lang="zh-CN" altLang="en-US" dirty="0"/>
              <a:t>、参数</a:t>
            </a:r>
            <a:r>
              <a:rPr lang="en-US" altLang="zh-CN" dirty="0"/>
              <a:t>6</a:t>
            </a:r>
            <a:r>
              <a:rPr lang="zh-CN" altLang="en-US" dirty="0"/>
              <a:t>分别保存在</a:t>
            </a:r>
            <a:r>
              <a:rPr lang="en-US" altLang="zh-CN" dirty="0"/>
              <a:t>RDI</a:t>
            </a:r>
            <a:r>
              <a:rPr lang="zh-CN" altLang="en-US" dirty="0"/>
              <a:t>、</a:t>
            </a:r>
            <a:r>
              <a:rPr lang="en-US" altLang="zh-CN" dirty="0"/>
              <a:t>RSI</a:t>
            </a:r>
            <a:r>
              <a:rPr lang="zh-CN" altLang="en-US" dirty="0"/>
              <a:t>、</a:t>
            </a:r>
            <a:r>
              <a:rPr lang="en-US" altLang="zh-CN" dirty="0"/>
              <a:t>RDX</a:t>
            </a:r>
            <a:r>
              <a:rPr lang="zh-CN" altLang="en-US" dirty="0"/>
              <a:t>、</a:t>
            </a:r>
            <a:r>
              <a:rPr lang="en-US" altLang="zh-CN" dirty="0"/>
              <a:t>RCX</a:t>
            </a:r>
            <a:r>
              <a:rPr lang="zh-CN" altLang="en-US" dirty="0"/>
              <a:t>、</a:t>
            </a:r>
            <a:r>
              <a:rPr lang="en-US" altLang="zh-CN" dirty="0"/>
              <a:t>R8D</a:t>
            </a:r>
            <a:r>
              <a:rPr lang="zh-CN" altLang="en-US" dirty="0"/>
              <a:t>、</a:t>
            </a:r>
            <a:r>
              <a:rPr lang="en-US" altLang="zh-CN" dirty="0"/>
              <a:t>R9D</a:t>
            </a:r>
            <a:r>
              <a:rPr lang="zh-CN" altLang="en-US" dirty="0"/>
              <a:t>这六个寄存器中，剩下的参数从右往左依次入栈</a:t>
            </a:r>
          </a:p>
          <a:p>
            <a:pPr marL="0" indent="0">
              <a:buFont typeface="Arial" panose="020B0604020202020204" pitchFamily="34" charset="0"/>
              <a:buNone/>
            </a:pPr>
            <a:r>
              <a:rPr lang="en-US" altLang="zh-CN" dirty="0"/>
              <a:t>• </a:t>
            </a:r>
            <a:r>
              <a:rPr lang="zh-CN" altLang="en-US" dirty="0"/>
              <a:t>被调用者实现栈平衡。</a:t>
            </a:r>
          </a:p>
          <a:p>
            <a:pPr marL="0" indent="0">
              <a:buFont typeface="Arial" panose="020B0604020202020204" pitchFamily="34" charset="0"/>
              <a:buNone/>
            </a:pPr>
            <a:r>
              <a:rPr lang="en-US" altLang="zh-CN" dirty="0"/>
              <a:t>• </a:t>
            </a:r>
            <a:r>
              <a:rPr lang="zh-CN" altLang="en-US" dirty="0"/>
              <a:t>返回值存放在</a:t>
            </a:r>
            <a:r>
              <a:rPr lang="en-US" altLang="zh-CN" dirty="0"/>
              <a:t>RAX </a:t>
            </a:r>
            <a:r>
              <a:rPr lang="zh-CN" altLang="en-US" dirty="0"/>
              <a:t>中。</a:t>
            </a:r>
          </a:p>
        </p:txBody>
      </p:sp>
    </p:spTree>
    <p:extLst>
      <p:ext uri="{BB962C8B-B14F-4D97-AF65-F5344CB8AC3E}">
        <p14:creationId xmlns:p14="http://schemas.microsoft.com/office/powerpoint/2010/main" val="3151531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91C5AE-337E-B042-AE87-723EFA5AAFB8}"/>
              </a:ext>
            </a:extLst>
          </p:cNvPr>
          <p:cNvSpPr>
            <a:spLocks noGrp="1"/>
          </p:cNvSpPr>
          <p:nvPr>
            <p:ph type="title"/>
          </p:nvPr>
        </p:nvSpPr>
        <p:spPr>
          <a:xfrm>
            <a:off x="838200" y="365125"/>
            <a:ext cx="10515600" cy="1325563"/>
          </a:xfrm>
        </p:spPr>
        <p:txBody>
          <a:bodyPr/>
          <a:lstStyle/>
          <a:p>
            <a:r>
              <a:rPr lang="zh-CN" altLang="en-US" dirty="0"/>
              <a:t>举例（以</a:t>
            </a:r>
            <a:r>
              <a:rPr lang="en-US" altLang="zh-CN" dirty="0"/>
              <a:t>x86</a:t>
            </a:r>
            <a:r>
              <a:rPr lang="zh-CN" altLang="en-US" dirty="0"/>
              <a:t>为例，假设使用</a:t>
            </a:r>
            <a:r>
              <a:rPr lang="en-US" altLang="zh-CN" dirty="0" err="1"/>
              <a:t>cdecl</a:t>
            </a:r>
            <a:r>
              <a:rPr lang="zh-CN" altLang="en-US" dirty="0"/>
              <a:t>调用约定）</a:t>
            </a:r>
          </a:p>
        </p:txBody>
      </p:sp>
      <p:pic>
        <p:nvPicPr>
          <p:cNvPr id="3" name="内容占位符 4">
            <a:extLst>
              <a:ext uri="{FF2B5EF4-FFF2-40B4-BE49-F238E27FC236}">
                <a16:creationId xmlns:a16="http://schemas.microsoft.com/office/drawing/2014/main" id="{A4388EBD-483E-D743-9BB1-0CAE974892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956" y="1892860"/>
            <a:ext cx="3720606" cy="4351338"/>
          </a:xfrm>
          <a:prstGeom prst="rect">
            <a:avLst/>
          </a:prstGeom>
        </p:spPr>
      </p:pic>
      <p:pic>
        <p:nvPicPr>
          <p:cNvPr id="4" name="图片 3">
            <a:extLst>
              <a:ext uri="{FF2B5EF4-FFF2-40B4-BE49-F238E27FC236}">
                <a16:creationId xmlns:a16="http://schemas.microsoft.com/office/drawing/2014/main" id="{D3CDFEAF-F005-9C4E-90AC-5A828FE3EC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40489" y="1831508"/>
            <a:ext cx="3720606" cy="4412690"/>
          </a:xfrm>
          <a:prstGeom prst="rect">
            <a:avLst/>
          </a:prstGeom>
        </p:spPr>
      </p:pic>
      <p:sp>
        <p:nvSpPr>
          <p:cNvPr id="5" name="文本框 4">
            <a:extLst>
              <a:ext uri="{FF2B5EF4-FFF2-40B4-BE49-F238E27FC236}">
                <a16:creationId xmlns:a16="http://schemas.microsoft.com/office/drawing/2014/main" id="{22E5CEB7-9055-614F-B66A-A93FC6A789B3}"/>
              </a:ext>
            </a:extLst>
          </p:cNvPr>
          <p:cNvSpPr txBox="1"/>
          <p:nvPr/>
        </p:nvSpPr>
        <p:spPr>
          <a:xfrm>
            <a:off x="5351528" y="3244334"/>
            <a:ext cx="2353235" cy="369332"/>
          </a:xfrm>
          <a:prstGeom prst="rect">
            <a:avLst/>
          </a:prstGeom>
          <a:noFill/>
        </p:spPr>
        <p:txBody>
          <a:bodyPr wrap="square" rtlCol="0">
            <a:spAutoFit/>
          </a:bodyPr>
          <a:lstStyle/>
          <a:p>
            <a:r>
              <a:rPr lang="en-US" altLang="zh-CN" dirty="0"/>
              <a:t>Vul_1</a:t>
            </a:r>
            <a:r>
              <a:rPr lang="zh-CN" altLang="en-US" dirty="0"/>
              <a:t>函数的</a:t>
            </a:r>
            <a:r>
              <a:rPr lang="en-US" altLang="zh-CN" dirty="0"/>
              <a:t>EBP</a:t>
            </a:r>
            <a:endParaRPr lang="zh-CN" altLang="en-US" dirty="0"/>
          </a:p>
        </p:txBody>
      </p:sp>
      <p:sp>
        <p:nvSpPr>
          <p:cNvPr id="6" name="文本框 5">
            <a:extLst>
              <a:ext uri="{FF2B5EF4-FFF2-40B4-BE49-F238E27FC236}">
                <a16:creationId xmlns:a16="http://schemas.microsoft.com/office/drawing/2014/main" id="{5DB44A73-80F9-6349-BB33-4B1FC907EBDA}"/>
              </a:ext>
            </a:extLst>
          </p:cNvPr>
          <p:cNvSpPr txBox="1"/>
          <p:nvPr/>
        </p:nvSpPr>
        <p:spPr>
          <a:xfrm>
            <a:off x="5315803" y="4961069"/>
            <a:ext cx="2353235" cy="369332"/>
          </a:xfrm>
          <a:prstGeom prst="rect">
            <a:avLst/>
          </a:prstGeom>
          <a:noFill/>
        </p:spPr>
        <p:txBody>
          <a:bodyPr wrap="square" rtlCol="0">
            <a:spAutoFit/>
          </a:bodyPr>
          <a:lstStyle/>
          <a:p>
            <a:r>
              <a:rPr lang="en-US" altLang="zh-CN" dirty="0"/>
              <a:t>Vul_1</a:t>
            </a:r>
            <a:r>
              <a:rPr lang="zh-CN" altLang="en-US" dirty="0"/>
              <a:t>函数的</a:t>
            </a:r>
            <a:r>
              <a:rPr lang="en-US" altLang="zh-CN" dirty="0"/>
              <a:t>ESP</a:t>
            </a:r>
            <a:endParaRPr lang="zh-CN" altLang="en-US" dirty="0"/>
          </a:p>
        </p:txBody>
      </p:sp>
    </p:spTree>
    <p:extLst>
      <p:ext uri="{BB962C8B-B14F-4D97-AF65-F5344CB8AC3E}">
        <p14:creationId xmlns:p14="http://schemas.microsoft.com/office/powerpoint/2010/main" val="220346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9D7A1E-2820-8241-B2B4-FD9D28220B06}"/>
              </a:ext>
            </a:extLst>
          </p:cNvPr>
          <p:cNvSpPr>
            <a:spLocks noGrp="1"/>
          </p:cNvSpPr>
          <p:nvPr>
            <p:ph type="title"/>
          </p:nvPr>
        </p:nvSpPr>
        <p:spPr>
          <a:xfrm>
            <a:off x="838200" y="365125"/>
            <a:ext cx="10515600" cy="1325563"/>
          </a:xfrm>
        </p:spPr>
        <p:txBody>
          <a:bodyPr/>
          <a:lstStyle/>
          <a:p>
            <a:r>
              <a:rPr lang="zh-CN" altLang="en-US" dirty="0"/>
              <a:t>符号重定位</a:t>
            </a:r>
          </a:p>
        </p:txBody>
      </p:sp>
      <p:sp>
        <p:nvSpPr>
          <p:cNvPr id="3" name="内容占位符 2">
            <a:extLst>
              <a:ext uri="{FF2B5EF4-FFF2-40B4-BE49-F238E27FC236}">
                <a16:creationId xmlns:a16="http://schemas.microsoft.com/office/drawing/2014/main" id="{107EE61C-4F35-0E4C-B65F-B0260C9318B3}"/>
              </a:ext>
            </a:extLst>
          </p:cNvPr>
          <p:cNvSpPr txBox="1">
            <a:spLocks/>
          </p:cNvSpPr>
          <p:nvPr/>
        </p:nvSpPr>
        <p:spPr>
          <a:xfrm>
            <a:off x="838200" y="1825625"/>
            <a:ext cx="10515600" cy="4351338"/>
          </a:xfrm>
          <a:prstGeom prst="rect">
            <a:avLst/>
          </a:prstGeom>
        </p:spPr>
        <p:txBody>
          <a:bodyPr>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c/</a:t>
            </a:r>
            <a:r>
              <a:rPr lang="en-US" altLang="zh-CN" dirty="0" err="1"/>
              <a:t>c++</a:t>
            </a:r>
            <a:r>
              <a:rPr lang="en-US" altLang="zh-CN" dirty="0"/>
              <a:t> </a:t>
            </a:r>
            <a:r>
              <a:rPr lang="zh-CN" altLang="en-US" dirty="0"/>
              <a:t>程序的编译是以文件为单位进行的，因此每个</a:t>
            </a:r>
            <a:r>
              <a:rPr lang="en-US" altLang="zh-CN" dirty="0"/>
              <a:t>c/</a:t>
            </a:r>
            <a:r>
              <a:rPr lang="en-US" altLang="zh-CN" dirty="0" err="1"/>
              <a:t>cpp</a:t>
            </a:r>
            <a:r>
              <a:rPr lang="en-US" altLang="zh-CN" dirty="0"/>
              <a:t> </a:t>
            </a:r>
            <a:r>
              <a:rPr lang="zh-CN" altLang="en-US" dirty="0"/>
              <a:t>文件也叫作一</a:t>
            </a:r>
          </a:p>
          <a:p>
            <a:r>
              <a:rPr lang="zh-CN" altLang="en-US" dirty="0"/>
              <a:t>个编译单元</a:t>
            </a:r>
            <a:r>
              <a:rPr lang="en-US" altLang="zh-CN" dirty="0"/>
              <a:t>(translation unit), </a:t>
            </a:r>
            <a:r>
              <a:rPr lang="zh-CN" altLang="en-US" dirty="0"/>
              <a:t>源文件先是被编译成一个个目标文件</a:t>
            </a:r>
            <a:r>
              <a:rPr lang="en-US" altLang="zh-CN" dirty="0"/>
              <a:t>, </a:t>
            </a:r>
            <a:r>
              <a:rPr lang="zh-CN" altLang="en-US" dirty="0"/>
              <a:t>再由链</a:t>
            </a:r>
          </a:p>
          <a:p>
            <a:r>
              <a:rPr lang="zh-CN" altLang="en-US" dirty="0"/>
              <a:t>接器把这些目标文件组合成一个可执行文件或库，链接的过程，其核心工作</a:t>
            </a:r>
          </a:p>
          <a:p>
            <a:r>
              <a:rPr lang="zh-CN" altLang="en-US" dirty="0"/>
              <a:t>是解决模块间各种符号</a:t>
            </a:r>
            <a:r>
              <a:rPr lang="en-US" altLang="zh-CN" dirty="0"/>
              <a:t>(</a:t>
            </a:r>
            <a:r>
              <a:rPr lang="zh-CN" altLang="en-US" dirty="0"/>
              <a:t>变量，函数</a:t>
            </a:r>
            <a:r>
              <a:rPr lang="en-US" altLang="zh-CN" dirty="0"/>
              <a:t>)</a:t>
            </a:r>
            <a:r>
              <a:rPr lang="zh-CN" altLang="en-US" dirty="0"/>
              <a:t>相互引用的问题，对符号的引用本质是</a:t>
            </a:r>
          </a:p>
          <a:p>
            <a:r>
              <a:rPr lang="zh-CN" altLang="en-US" dirty="0"/>
              <a:t>对其在内存中具体地址的引用，因此确定符号地址是编译，链接，加载过程</a:t>
            </a:r>
          </a:p>
          <a:p>
            <a:r>
              <a:rPr lang="zh-CN" altLang="en-US" dirty="0"/>
              <a:t>中一项不可缺少的工作，这就是所谓的符号重定位。</a:t>
            </a:r>
            <a:r>
              <a:rPr lang="zh-CN" altLang="en-US" b="1" dirty="0">
                <a:highlight>
                  <a:srgbClr val="800000"/>
                </a:highlight>
              </a:rPr>
              <a:t>本质上来说，符号重定</a:t>
            </a:r>
          </a:p>
          <a:p>
            <a:r>
              <a:rPr lang="zh-CN" altLang="en-US" b="1" dirty="0">
                <a:highlight>
                  <a:srgbClr val="800000"/>
                </a:highlight>
              </a:rPr>
              <a:t>位要解决的是当前编译单元如何访问「外部」符号这个问题。</a:t>
            </a:r>
            <a:endParaRPr lang="zh-CN" altLang="en-US" dirty="0">
              <a:highlight>
                <a:srgbClr val="800000"/>
              </a:highlight>
            </a:endParaRPr>
          </a:p>
        </p:txBody>
      </p:sp>
    </p:spTree>
    <p:extLst>
      <p:ext uri="{BB962C8B-B14F-4D97-AF65-F5344CB8AC3E}">
        <p14:creationId xmlns:p14="http://schemas.microsoft.com/office/powerpoint/2010/main" val="1434272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1AF2DE-0A6F-0544-BACC-C31BFDC9615D}"/>
              </a:ext>
            </a:extLst>
          </p:cNvPr>
          <p:cNvSpPr>
            <a:spLocks noGrp="1"/>
          </p:cNvSpPr>
          <p:nvPr>
            <p:ph type="title"/>
          </p:nvPr>
        </p:nvSpPr>
        <p:spPr>
          <a:xfrm>
            <a:off x="838200" y="365125"/>
            <a:ext cx="10515600" cy="1325563"/>
          </a:xfrm>
        </p:spPr>
        <p:txBody>
          <a:bodyPr/>
          <a:lstStyle/>
          <a:p>
            <a:r>
              <a:rPr lang="zh-CN" altLang="en-US" dirty="0"/>
              <a:t>动态链接库</a:t>
            </a:r>
            <a:r>
              <a:rPr lang="en-US" altLang="zh-CN" dirty="0" err="1"/>
              <a:t>libc</a:t>
            </a:r>
            <a:r>
              <a:rPr lang="zh-CN" altLang="en-US" dirty="0"/>
              <a:t>介绍</a:t>
            </a:r>
          </a:p>
        </p:txBody>
      </p:sp>
      <p:pic>
        <p:nvPicPr>
          <p:cNvPr id="3" name="内容占位符 4">
            <a:extLst>
              <a:ext uri="{FF2B5EF4-FFF2-40B4-BE49-F238E27FC236}">
                <a16:creationId xmlns:a16="http://schemas.microsoft.com/office/drawing/2014/main" id="{D782CAA7-44E2-014E-B549-C37638BC72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877002"/>
            <a:ext cx="10515600" cy="4248584"/>
          </a:xfrm>
          <a:prstGeom prst="rect">
            <a:avLst/>
          </a:prstGeom>
        </p:spPr>
      </p:pic>
    </p:spTree>
    <p:extLst>
      <p:ext uri="{BB962C8B-B14F-4D97-AF65-F5344CB8AC3E}">
        <p14:creationId xmlns:p14="http://schemas.microsoft.com/office/powerpoint/2010/main" val="261298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12FCCA-D7EB-0C4B-AECB-B0E14DFA5A11}"/>
              </a:ext>
            </a:extLst>
          </p:cNvPr>
          <p:cNvSpPr>
            <a:spLocks noGrp="1"/>
          </p:cNvSpPr>
          <p:nvPr>
            <p:ph type="title"/>
          </p:nvPr>
        </p:nvSpPr>
        <p:spPr>
          <a:xfrm>
            <a:off x="838200" y="365125"/>
            <a:ext cx="10515600" cy="1325563"/>
          </a:xfrm>
        </p:spPr>
        <p:txBody>
          <a:bodyPr/>
          <a:lstStyle/>
          <a:p>
            <a:r>
              <a:rPr lang="zh-CN" altLang="en-US" dirty="0"/>
              <a:t>延迟绑定技术</a:t>
            </a:r>
          </a:p>
        </p:txBody>
      </p:sp>
      <p:sp>
        <p:nvSpPr>
          <p:cNvPr id="3" name="内容占位符 2">
            <a:extLst>
              <a:ext uri="{FF2B5EF4-FFF2-40B4-BE49-F238E27FC236}">
                <a16:creationId xmlns:a16="http://schemas.microsoft.com/office/drawing/2014/main" id="{15A442E7-975B-464D-BBF0-20CD430A3FE2}"/>
              </a:ext>
            </a:extLst>
          </p:cNvPr>
          <p:cNvSpPr txBox="1">
            <a:spLocks/>
          </p:cNvSpPr>
          <p:nvPr/>
        </p:nvSpPr>
        <p:spPr>
          <a:xfrm>
            <a:off x="838200" y="182562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dirty="0"/>
              <a:t>         动态库是在进程启动的时候加载进来的，加载后，动态链接器需要对其作一系列的初始化，如符号重定位</a:t>
            </a:r>
            <a:r>
              <a:rPr lang="en-US" altLang="zh-CN" dirty="0"/>
              <a:t>(</a:t>
            </a:r>
            <a:r>
              <a:rPr lang="zh-CN" altLang="en-US" dirty="0"/>
              <a:t>动态库内以及可执行文件内</a:t>
            </a:r>
            <a:r>
              <a:rPr lang="en-US" altLang="zh-CN" dirty="0"/>
              <a:t>)</a:t>
            </a:r>
            <a:r>
              <a:rPr lang="zh-CN" altLang="en-US" dirty="0"/>
              <a:t>，这些工作是比较费时的特别是对函数的重定位，但很多时候，一个动态库里可能包含很多的全局函数但是往往可能只会用到其中一小部分，而且在这用到的一小部分里，很可能其中有些还压根不会执行到，因此完全没必要把那些没用到的函数也过早进行重定位，具体来说，就是应该等到第一次发生对该函数的调用时才进行符号绑定。</a:t>
            </a:r>
            <a:endParaRPr lang="en-US" altLang="zh-CN" dirty="0"/>
          </a:p>
          <a:p>
            <a:r>
              <a:rPr lang="zh-CN" altLang="en-US" dirty="0"/>
              <a:t>此谓之延迟绑定。</a:t>
            </a:r>
          </a:p>
        </p:txBody>
      </p:sp>
    </p:spTree>
    <p:extLst>
      <p:ext uri="{BB962C8B-B14F-4D97-AF65-F5344CB8AC3E}">
        <p14:creationId xmlns:p14="http://schemas.microsoft.com/office/powerpoint/2010/main" val="2664531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92CEB7-49E3-7A4E-9DBD-4D623E519565}"/>
              </a:ext>
            </a:extLst>
          </p:cNvPr>
          <p:cNvSpPr>
            <a:spLocks noGrp="1"/>
          </p:cNvSpPr>
          <p:nvPr>
            <p:ph type="title"/>
          </p:nvPr>
        </p:nvSpPr>
        <p:spPr>
          <a:xfrm>
            <a:off x="838200" y="365125"/>
            <a:ext cx="10515600" cy="1325563"/>
          </a:xfrm>
        </p:spPr>
        <p:txBody>
          <a:bodyPr/>
          <a:lstStyle/>
          <a:p>
            <a:r>
              <a:rPr lang="zh-CN" altLang="en-US" dirty="0"/>
              <a:t>延迟绑定技术</a:t>
            </a:r>
          </a:p>
        </p:txBody>
      </p:sp>
      <p:sp>
        <p:nvSpPr>
          <p:cNvPr id="3" name="内容占位符 2">
            <a:extLst>
              <a:ext uri="{FF2B5EF4-FFF2-40B4-BE49-F238E27FC236}">
                <a16:creationId xmlns:a16="http://schemas.microsoft.com/office/drawing/2014/main" id="{86781935-1256-FF4B-AC89-C53D29C80285}"/>
              </a:ext>
            </a:extLst>
          </p:cNvPr>
          <p:cNvSpPr txBox="1">
            <a:spLocks/>
          </p:cNvSpPr>
          <p:nvPr/>
        </p:nvSpPr>
        <p:spPr>
          <a:xfrm>
            <a:off x="838200" y="1426791"/>
            <a:ext cx="10515600" cy="373859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dirty="0"/>
              <a:t>延迟绑定的实现步骤如下：</a:t>
            </a:r>
          </a:p>
          <a:p>
            <a:r>
              <a:rPr lang="en-US" altLang="zh-CN" sz="2000" dirty="0"/>
              <a:t>1.</a:t>
            </a:r>
            <a:r>
              <a:rPr lang="zh-CN" altLang="en-US" sz="2000" dirty="0"/>
              <a:t>建立一个</a:t>
            </a:r>
            <a:r>
              <a:rPr lang="en-US" altLang="zh-CN" sz="2000" dirty="0"/>
              <a:t>GOT.PLT </a:t>
            </a:r>
            <a:r>
              <a:rPr lang="zh-CN" altLang="en-US" sz="2000" dirty="0"/>
              <a:t>表，该表用来放全局函数的实际地址，但最开始时，该里</a:t>
            </a:r>
          </a:p>
          <a:p>
            <a:r>
              <a:rPr lang="zh-CN" altLang="en-US" sz="2000" dirty="0"/>
              <a:t>面放的不是真实的地址而是一个跳转。</a:t>
            </a:r>
          </a:p>
          <a:p>
            <a:r>
              <a:rPr lang="en-US" altLang="zh-CN" sz="2000" dirty="0"/>
              <a:t>2.</a:t>
            </a:r>
            <a:r>
              <a:rPr lang="zh-CN" altLang="en-US" sz="2000" dirty="0"/>
              <a:t>对每一个全局函数，链接器生成一个与之相对应的影子函数，如</a:t>
            </a:r>
            <a:r>
              <a:rPr lang="en-US" altLang="zh-CN" sz="2000" dirty="0" err="1"/>
              <a:t>fun@plt</a:t>
            </a:r>
            <a:r>
              <a:rPr lang="zh-CN" altLang="en-US" sz="2000" dirty="0"/>
              <a:t>。</a:t>
            </a:r>
          </a:p>
          <a:p>
            <a:r>
              <a:rPr lang="en-US" altLang="zh-CN" sz="2000" dirty="0"/>
              <a:t>3.</a:t>
            </a:r>
            <a:r>
              <a:rPr lang="zh-CN" altLang="en-US" sz="2000" dirty="0"/>
              <a:t>所有对</a:t>
            </a:r>
            <a:r>
              <a:rPr lang="en-US" altLang="zh-CN" sz="2000" dirty="0"/>
              <a:t>fun </a:t>
            </a:r>
            <a:r>
              <a:rPr lang="zh-CN" altLang="en-US" sz="2000" dirty="0"/>
              <a:t>的调用，都换成对</a:t>
            </a:r>
            <a:r>
              <a:rPr lang="en-US" altLang="zh-CN" sz="2000" dirty="0" err="1"/>
              <a:t>fun@plt</a:t>
            </a:r>
            <a:r>
              <a:rPr lang="en-US" altLang="zh-CN" sz="2000" dirty="0"/>
              <a:t> </a:t>
            </a:r>
            <a:r>
              <a:rPr lang="zh-CN" altLang="en-US" sz="2000" dirty="0"/>
              <a:t>的调用，每个</a:t>
            </a:r>
            <a:r>
              <a:rPr lang="en-US" altLang="zh-CN" sz="2000" dirty="0" err="1"/>
              <a:t>fun@plt</a:t>
            </a:r>
            <a:r>
              <a:rPr lang="en-US" altLang="zh-CN" sz="2000" dirty="0"/>
              <a:t> </a:t>
            </a:r>
            <a:r>
              <a:rPr lang="zh-CN" altLang="en-US" sz="2000" dirty="0"/>
              <a:t>长成如下样子：</a:t>
            </a:r>
          </a:p>
        </p:txBody>
      </p:sp>
      <p:pic>
        <p:nvPicPr>
          <p:cNvPr id="4" name="图片 3">
            <a:extLst>
              <a:ext uri="{FF2B5EF4-FFF2-40B4-BE49-F238E27FC236}">
                <a16:creationId xmlns:a16="http://schemas.microsoft.com/office/drawing/2014/main" id="{48A90A02-5DAD-9946-807F-4227D2880C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3562" y="4035489"/>
            <a:ext cx="6272036" cy="2616335"/>
          </a:xfrm>
          <a:prstGeom prst="rect">
            <a:avLst/>
          </a:prstGeom>
        </p:spPr>
      </p:pic>
    </p:spTree>
    <p:extLst>
      <p:ext uri="{BB962C8B-B14F-4D97-AF65-F5344CB8AC3E}">
        <p14:creationId xmlns:p14="http://schemas.microsoft.com/office/powerpoint/2010/main" val="8852772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6BDC3B09-544F-B344-956A-9935C591FBD0}"/>
              </a:ext>
            </a:extLst>
          </p:cNvPr>
          <p:cNvSpPr>
            <a:spLocks noGrp="1"/>
          </p:cNvSpPr>
          <p:nvPr>
            <p:ph type="title"/>
          </p:nvPr>
        </p:nvSpPr>
        <p:spPr>
          <a:xfrm>
            <a:off x="838200" y="365125"/>
            <a:ext cx="10515600" cy="1325563"/>
          </a:xfrm>
        </p:spPr>
        <p:txBody>
          <a:bodyPr/>
          <a:lstStyle/>
          <a:p>
            <a:r>
              <a:rPr lang="en-US" altLang="zh-CN" dirty="0"/>
              <a:t>GOT</a:t>
            </a:r>
            <a:r>
              <a:rPr lang="zh-CN" altLang="en-US" dirty="0"/>
              <a:t>与</a:t>
            </a:r>
            <a:r>
              <a:rPr lang="en-US" altLang="zh-CN" dirty="0"/>
              <a:t>PLT</a:t>
            </a:r>
            <a:r>
              <a:rPr lang="zh-CN" altLang="en-US" dirty="0"/>
              <a:t>介绍</a:t>
            </a:r>
          </a:p>
        </p:txBody>
      </p:sp>
      <p:sp>
        <p:nvSpPr>
          <p:cNvPr id="8" name="内容占位符 2">
            <a:extLst>
              <a:ext uri="{FF2B5EF4-FFF2-40B4-BE49-F238E27FC236}">
                <a16:creationId xmlns:a16="http://schemas.microsoft.com/office/drawing/2014/main" id="{6AB99D5D-8DBB-4645-9F2A-D6BD913248CB}"/>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GOT</a:t>
            </a:r>
            <a:r>
              <a:rPr lang="zh-CN" altLang="en-US" dirty="0"/>
              <a:t>（</a:t>
            </a:r>
            <a:r>
              <a:rPr lang="en-US" altLang="zh-CN" dirty="0"/>
              <a:t>Global Offset Table</a:t>
            </a:r>
            <a:r>
              <a:rPr lang="zh-CN" altLang="en-US" dirty="0"/>
              <a:t>，全局偏移表）是</a:t>
            </a:r>
            <a:r>
              <a:rPr lang="en-US" altLang="zh-CN" dirty="0"/>
              <a:t>Linux ELF</a:t>
            </a:r>
            <a:r>
              <a:rPr lang="zh-CN" altLang="en-US" dirty="0"/>
              <a:t>文件中用于定位全局变</a:t>
            </a:r>
          </a:p>
          <a:p>
            <a:r>
              <a:rPr lang="zh-CN" altLang="en-US" dirty="0"/>
              <a:t>量和函数的一个表。</a:t>
            </a:r>
          </a:p>
          <a:p>
            <a:r>
              <a:rPr lang="en-US" altLang="zh-CN" dirty="0"/>
              <a:t>PLT</a:t>
            </a:r>
            <a:r>
              <a:rPr lang="zh-CN" altLang="en-US" dirty="0"/>
              <a:t>（</a:t>
            </a:r>
            <a:r>
              <a:rPr lang="en-US" altLang="zh-CN" dirty="0"/>
              <a:t>Procedure Linkage Table</a:t>
            </a:r>
            <a:r>
              <a:rPr lang="zh-CN" altLang="en-US" dirty="0"/>
              <a:t>，过程链接表）是</a:t>
            </a:r>
            <a:r>
              <a:rPr lang="en-US" altLang="zh-CN" dirty="0"/>
              <a:t>Linux ELF</a:t>
            </a:r>
            <a:r>
              <a:rPr lang="zh-CN" altLang="en-US" dirty="0"/>
              <a:t>文件中用于延迟绑</a:t>
            </a:r>
          </a:p>
          <a:p>
            <a:r>
              <a:rPr lang="zh-CN" altLang="en-US" dirty="0"/>
              <a:t>定的表，即函数第一次被调用的时候才进行绑定。</a:t>
            </a:r>
          </a:p>
        </p:txBody>
      </p:sp>
    </p:spTree>
    <p:extLst>
      <p:ext uri="{BB962C8B-B14F-4D97-AF65-F5344CB8AC3E}">
        <p14:creationId xmlns:p14="http://schemas.microsoft.com/office/powerpoint/2010/main" val="6249197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421AAD-D071-E144-AECC-D13BFA325688}"/>
              </a:ext>
            </a:extLst>
          </p:cNvPr>
          <p:cNvSpPr>
            <a:spLocks noGrp="1"/>
          </p:cNvSpPr>
          <p:nvPr>
            <p:ph type="title"/>
          </p:nvPr>
        </p:nvSpPr>
        <p:spPr>
          <a:xfrm>
            <a:off x="838200" y="365125"/>
            <a:ext cx="10515600" cy="1325563"/>
          </a:xfrm>
        </p:spPr>
        <p:txBody>
          <a:bodyPr/>
          <a:lstStyle/>
          <a:p>
            <a:r>
              <a:rPr lang="zh-CN" altLang="en-US" dirty="0"/>
              <a:t>栈溢出攻击原理</a:t>
            </a:r>
          </a:p>
        </p:txBody>
      </p:sp>
      <p:sp>
        <p:nvSpPr>
          <p:cNvPr id="3" name="内容占位符 2">
            <a:extLst>
              <a:ext uri="{FF2B5EF4-FFF2-40B4-BE49-F238E27FC236}">
                <a16:creationId xmlns:a16="http://schemas.microsoft.com/office/drawing/2014/main" id="{F85D4436-8746-594E-8BA5-513DA31D343E}"/>
              </a:ext>
            </a:extLst>
          </p:cNvPr>
          <p:cNvSpPr txBox="1">
            <a:spLocks/>
          </p:cNvSpPr>
          <p:nvPr/>
        </p:nvSpPr>
        <p:spPr>
          <a:xfrm>
            <a:off x="838200" y="1825625"/>
            <a:ext cx="5085522"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两个前提：</a:t>
            </a:r>
          </a:p>
          <a:p>
            <a:r>
              <a:rPr lang="en-US" altLang="zh-CN" dirty="0"/>
              <a:t>1.</a:t>
            </a:r>
            <a:r>
              <a:rPr lang="zh-CN" altLang="en-US" dirty="0"/>
              <a:t>程序必须向栈上写入数据。</a:t>
            </a:r>
          </a:p>
          <a:p>
            <a:r>
              <a:rPr lang="en-US" altLang="zh-CN" dirty="0"/>
              <a:t>2.</a:t>
            </a:r>
            <a:r>
              <a:rPr lang="zh-CN" altLang="en-US" dirty="0"/>
              <a:t>写入的数据大小没有被良</a:t>
            </a:r>
          </a:p>
          <a:p>
            <a:r>
              <a:rPr lang="zh-CN" altLang="en-US" dirty="0"/>
              <a:t>好地控制。</a:t>
            </a:r>
            <a:endParaRPr lang="en-US" altLang="zh-CN" dirty="0"/>
          </a:p>
          <a:p>
            <a:endParaRPr lang="en-US" altLang="zh-CN" dirty="0"/>
          </a:p>
          <a:p>
            <a:r>
              <a:rPr lang="zh-CN" altLang="en-US" dirty="0"/>
              <a:t>右图为常见例子</a:t>
            </a:r>
          </a:p>
        </p:txBody>
      </p:sp>
      <p:pic>
        <p:nvPicPr>
          <p:cNvPr id="4" name="图片 3">
            <a:extLst>
              <a:ext uri="{FF2B5EF4-FFF2-40B4-BE49-F238E27FC236}">
                <a16:creationId xmlns:a16="http://schemas.microsoft.com/office/drawing/2014/main" id="{308E1718-B826-C14B-B732-D51DC7B666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9850" y="1825625"/>
            <a:ext cx="4933950" cy="3526941"/>
          </a:xfrm>
          <a:prstGeom prst="rect">
            <a:avLst/>
          </a:prstGeom>
        </p:spPr>
      </p:pic>
    </p:spTree>
    <p:extLst>
      <p:ext uri="{BB962C8B-B14F-4D97-AF65-F5344CB8AC3E}">
        <p14:creationId xmlns:p14="http://schemas.microsoft.com/office/powerpoint/2010/main" val="671340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2281CB1-5E08-8147-AF02-6079E4D4DC13}"/>
              </a:ext>
            </a:extLst>
          </p:cNvPr>
          <p:cNvPicPr>
            <a:picLocks noChangeAspect="1"/>
          </p:cNvPicPr>
          <p:nvPr/>
        </p:nvPicPr>
        <p:blipFill>
          <a:blip r:embed="rId3"/>
          <a:stretch>
            <a:fillRect/>
          </a:stretch>
        </p:blipFill>
        <p:spPr>
          <a:xfrm>
            <a:off x="4098489" y="1098977"/>
            <a:ext cx="5057630" cy="5530645"/>
          </a:xfrm>
          <a:prstGeom prst="rect">
            <a:avLst/>
          </a:prstGeom>
        </p:spPr>
      </p:pic>
      <p:sp>
        <p:nvSpPr>
          <p:cNvPr id="8" name="文本框 7">
            <a:extLst>
              <a:ext uri="{FF2B5EF4-FFF2-40B4-BE49-F238E27FC236}">
                <a16:creationId xmlns:a16="http://schemas.microsoft.com/office/drawing/2014/main" id="{B897DA2F-8852-654D-8CCC-FCF64C1AAB58}"/>
              </a:ext>
            </a:extLst>
          </p:cNvPr>
          <p:cNvSpPr txBox="1"/>
          <p:nvPr/>
        </p:nvSpPr>
        <p:spPr>
          <a:xfrm>
            <a:off x="939338" y="1753985"/>
            <a:ext cx="1338828" cy="369332"/>
          </a:xfrm>
          <a:prstGeom prst="rect">
            <a:avLst/>
          </a:prstGeom>
          <a:noFill/>
        </p:spPr>
        <p:txBody>
          <a:bodyPr wrap="none" rtlCol="0">
            <a:spAutoFit/>
          </a:bodyPr>
          <a:lstStyle/>
          <a:p>
            <a:r>
              <a:rPr kumimoji="1" lang="zh-CN" altLang="en-US" dirty="0"/>
              <a:t>文件结构：</a:t>
            </a:r>
          </a:p>
        </p:txBody>
      </p:sp>
    </p:spTree>
    <p:extLst>
      <p:ext uri="{BB962C8B-B14F-4D97-AF65-F5344CB8AC3E}">
        <p14:creationId xmlns:p14="http://schemas.microsoft.com/office/powerpoint/2010/main" val="9594586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89D7319E-BAB4-9F48-89EA-3799D2C65A5A}"/>
              </a:ext>
            </a:extLst>
          </p:cNvPr>
          <p:cNvPicPr>
            <a:picLocks noChangeAspect="1"/>
          </p:cNvPicPr>
          <p:nvPr/>
        </p:nvPicPr>
        <p:blipFill>
          <a:blip r:embed="rId3"/>
          <a:stretch>
            <a:fillRect/>
          </a:stretch>
        </p:blipFill>
        <p:spPr>
          <a:xfrm>
            <a:off x="0" y="815347"/>
            <a:ext cx="11130742" cy="6042653"/>
          </a:xfrm>
          <a:prstGeom prst="rect">
            <a:avLst/>
          </a:prstGeom>
        </p:spPr>
      </p:pic>
    </p:spTree>
    <p:extLst>
      <p:ext uri="{BB962C8B-B14F-4D97-AF65-F5344CB8AC3E}">
        <p14:creationId xmlns:p14="http://schemas.microsoft.com/office/powerpoint/2010/main" val="1131209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内容占位符 2">
            <a:extLst>
              <a:ext uri="{FF2B5EF4-FFF2-40B4-BE49-F238E27FC236}">
                <a16:creationId xmlns:a16="http://schemas.microsoft.com/office/drawing/2014/main" id="{D933F055-0E76-C14C-803E-7DEED96D9BD4}"/>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逆向：从目标软件得出目标的源代码</a:t>
            </a:r>
            <a:endParaRPr lang="en-US" altLang="zh-CN" dirty="0"/>
          </a:p>
          <a:p>
            <a:r>
              <a:rPr lang="zh-CN" altLang="en-US" dirty="0"/>
              <a:t>反汇编：从机器码</a:t>
            </a:r>
            <a:r>
              <a:rPr lang="en-US" altLang="zh-CN" dirty="0"/>
              <a:t>-&gt;</a:t>
            </a:r>
            <a:r>
              <a:rPr lang="zh-CN" altLang="en-US" dirty="0"/>
              <a:t>汇编码</a:t>
            </a:r>
            <a:endParaRPr lang="en-US" altLang="zh-CN" dirty="0"/>
          </a:p>
          <a:p>
            <a:r>
              <a:rPr lang="zh-CN" altLang="en-US" dirty="0"/>
              <a:t>反编译：汇编码</a:t>
            </a:r>
            <a:r>
              <a:rPr lang="en-US" altLang="zh-CN" dirty="0"/>
              <a:t>-&gt;</a:t>
            </a:r>
            <a:r>
              <a:rPr lang="zh-CN" altLang="en-US" dirty="0"/>
              <a:t>为高级语言（通常为</a:t>
            </a:r>
            <a:r>
              <a:rPr lang="en-US" altLang="zh-CN" dirty="0"/>
              <a:t>C</a:t>
            </a:r>
            <a:r>
              <a:rPr lang="zh-CN" altLang="en-US" dirty="0"/>
              <a:t>语言伪代码）</a:t>
            </a:r>
            <a:endParaRPr lang="en-US" altLang="zh-CN" dirty="0"/>
          </a:p>
          <a:p>
            <a:r>
              <a:rPr lang="zh-CN" altLang="en-US" dirty="0"/>
              <a:t>分析工具</a:t>
            </a:r>
            <a:r>
              <a:rPr lang="en-US" altLang="zh-CN" dirty="0"/>
              <a:t>:</a:t>
            </a:r>
          </a:p>
          <a:p>
            <a:r>
              <a:rPr lang="zh-CN" altLang="en-US" dirty="0"/>
              <a:t>静态分析工具</a:t>
            </a:r>
            <a:r>
              <a:rPr lang="en-US" altLang="zh-CN" dirty="0"/>
              <a:t>:IDA pro</a:t>
            </a:r>
          </a:p>
          <a:p>
            <a:r>
              <a:rPr lang="zh-CN" altLang="en-US" dirty="0"/>
              <a:t>常用的动态分析工具</a:t>
            </a:r>
            <a:r>
              <a:rPr lang="en-US" altLang="zh-CN" dirty="0"/>
              <a:t>: </a:t>
            </a:r>
            <a:r>
              <a:rPr lang="en-US" altLang="zh-CN" dirty="0" err="1"/>
              <a:t>gdb,windbg,ollydbg</a:t>
            </a:r>
            <a:r>
              <a:rPr lang="zh-CN" altLang="en-US" dirty="0"/>
              <a:t>、</a:t>
            </a:r>
            <a:r>
              <a:rPr lang="en-US" altLang="zh-CN" dirty="0"/>
              <a:t>IDA pro</a:t>
            </a:r>
          </a:p>
          <a:p>
            <a:r>
              <a:rPr lang="zh-CN" altLang="en-US" dirty="0"/>
              <a:t>其它：</a:t>
            </a:r>
            <a:r>
              <a:rPr lang="en-US" altLang="zh-CN" dirty="0"/>
              <a:t>Pin </a:t>
            </a:r>
            <a:r>
              <a:rPr lang="zh-CN" altLang="en-US" dirty="0"/>
              <a:t>、</a:t>
            </a:r>
            <a:r>
              <a:rPr lang="en-US" altLang="zh-CN" dirty="0" err="1"/>
              <a:t>APImonitor</a:t>
            </a:r>
            <a:r>
              <a:rPr lang="en-US" altLang="zh-CN" dirty="0"/>
              <a:t> …</a:t>
            </a:r>
            <a:endParaRPr lang="zh-CN" altLang="en-US" dirty="0"/>
          </a:p>
        </p:txBody>
      </p:sp>
      <p:sp>
        <p:nvSpPr>
          <p:cNvPr id="68" name="标题 1">
            <a:extLst>
              <a:ext uri="{FF2B5EF4-FFF2-40B4-BE49-F238E27FC236}">
                <a16:creationId xmlns:a16="http://schemas.microsoft.com/office/drawing/2014/main" id="{444F261B-E44D-E64C-A14A-B436E773086F}"/>
              </a:ext>
            </a:extLst>
          </p:cNvPr>
          <p:cNvSpPr>
            <a:spLocks noGrp="1"/>
          </p:cNvSpPr>
          <p:nvPr>
            <p:ph type="title"/>
          </p:nvPr>
        </p:nvSpPr>
        <p:spPr>
          <a:xfrm>
            <a:off x="838200" y="365125"/>
            <a:ext cx="10515600" cy="1325563"/>
          </a:xfrm>
        </p:spPr>
        <p:txBody>
          <a:bodyPr/>
          <a:lstStyle/>
          <a:p>
            <a:r>
              <a:rPr lang="en-US" altLang="zh-CN" dirty="0">
                <a:latin typeface="新宋体" panose="02010609030101010101" pitchFamily="49" charset="-122"/>
                <a:ea typeface="新宋体" panose="02010609030101010101" pitchFamily="49" charset="-122"/>
              </a:rPr>
              <a:t>PWN</a:t>
            </a:r>
            <a:r>
              <a:rPr lang="zh-CN" altLang="en-US" dirty="0">
                <a:latin typeface="新宋体" panose="02010609030101010101" pitchFamily="49" charset="-122"/>
                <a:ea typeface="新宋体" panose="02010609030101010101" pitchFamily="49" charset="-122"/>
              </a:rPr>
              <a:t>的工具箱</a:t>
            </a:r>
            <a:r>
              <a:rPr lang="en-US" altLang="zh-CN" dirty="0">
                <a:latin typeface="新宋体" panose="02010609030101010101" pitchFamily="49" charset="-122"/>
                <a:ea typeface="新宋体" panose="02010609030101010101" pitchFamily="49" charset="-122"/>
              </a:rPr>
              <a:t>—</a:t>
            </a:r>
            <a:r>
              <a:rPr lang="zh-CN" altLang="en-US" dirty="0">
                <a:latin typeface="新宋体" panose="02010609030101010101" pitchFamily="49" charset="-122"/>
                <a:ea typeface="新宋体" panose="02010609030101010101" pitchFamily="49" charset="-122"/>
              </a:rPr>
              <a:t>工欲善其事必先利其器</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B2ECCE06-90ED-E74C-A7E9-EAC984294020}"/>
              </a:ext>
            </a:extLst>
          </p:cNvPr>
          <p:cNvPicPr>
            <a:picLocks noChangeAspect="1"/>
          </p:cNvPicPr>
          <p:nvPr/>
        </p:nvPicPr>
        <p:blipFill>
          <a:blip r:embed="rId3"/>
          <a:stretch>
            <a:fillRect/>
          </a:stretch>
        </p:blipFill>
        <p:spPr>
          <a:xfrm>
            <a:off x="0" y="1390230"/>
            <a:ext cx="12192000" cy="5467770"/>
          </a:xfrm>
          <a:prstGeom prst="rect">
            <a:avLst/>
          </a:prstGeom>
        </p:spPr>
      </p:pic>
    </p:spTree>
    <p:extLst>
      <p:ext uri="{BB962C8B-B14F-4D97-AF65-F5344CB8AC3E}">
        <p14:creationId xmlns:p14="http://schemas.microsoft.com/office/powerpoint/2010/main" val="590386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FF0919A-ED9C-E44F-9D1C-51BAB326D38D}"/>
              </a:ext>
            </a:extLst>
          </p:cNvPr>
          <p:cNvPicPr>
            <a:picLocks noChangeAspect="1"/>
          </p:cNvPicPr>
          <p:nvPr/>
        </p:nvPicPr>
        <p:blipFill>
          <a:blip r:embed="rId3"/>
          <a:stretch>
            <a:fillRect/>
          </a:stretch>
        </p:blipFill>
        <p:spPr>
          <a:xfrm>
            <a:off x="0" y="1172095"/>
            <a:ext cx="12192000" cy="5685905"/>
          </a:xfrm>
          <a:prstGeom prst="rect">
            <a:avLst/>
          </a:prstGeom>
        </p:spPr>
      </p:pic>
      <p:sp>
        <p:nvSpPr>
          <p:cNvPr id="3" name="文本框 2">
            <a:extLst>
              <a:ext uri="{FF2B5EF4-FFF2-40B4-BE49-F238E27FC236}">
                <a16:creationId xmlns:a16="http://schemas.microsoft.com/office/drawing/2014/main" id="{B8A770CC-3D36-3447-AA2B-95DDC6328A20}"/>
              </a:ext>
            </a:extLst>
          </p:cNvPr>
          <p:cNvSpPr txBox="1"/>
          <p:nvPr/>
        </p:nvSpPr>
        <p:spPr>
          <a:xfrm>
            <a:off x="507076" y="515389"/>
            <a:ext cx="1506455" cy="369332"/>
          </a:xfrm>
          <a:prstGeom prst="rect">
            <a:avLst/>
          </a:prstGeom>
          <a:noFill/>
        </p:spPr>
        <p:txBody>
          <a:bodyPr wrap="square" rtlCol="0">
            <a:spAutoFit/>
          </a:bodyPr>
          <a:lstStyle/>
          <a:p>
            <a:r>
              <a:rPr kumimoji="1" lang="zh-CN" altLang="en-US" dirty="0"/>
              <a:t>危险函数</a:t>
            </a:r>
          </a:p>
        </p:txBody>
      </p:sp>
    </p:spTree>
    <p:extLst>
      <p:ext uri="{BB962C8B-B14F-4D97-AF65-F5344CB8AC3E}">
        <p14:creationId xmlns:p14="http://schemas.microsoft.com/office/powerpoint/2010/main" val="1616977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DD14A8D1-63B2-0541-8E40-E47728BC0A48}"/>
              </a:ext>
            </a:extLst>
          </p:cNvPr>
          <p:cNvPicPr>
            <a:picLocks noChangeAspect="1"/>
          </p:cNvPicPr>
          <p:nvPr/>
        </p:nvPicPr>
        <p:blipFill>
          <a:blip r:embed="rId3"/>
          <a:stretch>
            <a:fillRect/>
          </a:stretch>
        </p:blipFill>
        <p:spPr>
          <a:xfrm>
            <a:off x="0" y="1619820"/>
            <a:ext cx="12192000" cy="5238180"/>
          </a:xfrm>
          <a:prstGeom prst="rect">
            <a:avLst/>
          </a:prstGeom>
        </p:spPr>
      </p:pic>
    </p:spTree>
    <p:extLst>
      <p:ext uri="{BB962C8B-B14F-4D97-AF65-F5344CB8AC3E}">
        <p14:creationId xmlns:p14="http://schemas.microsoft.com/office/powerpoint/2010/main" val="19584422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CA07B73-B78E-FB4D-B97B-C5B41DAA74A8}"/>
              </a:ext>
            </a:extLst>
          </p:cNvPr>
          <p:cNvPicPr>
            <a:picLocks noChangeAspect="1"/>
          </p:cNvPicPr>
          <p:nvPr/>
        </p:nvPicPr>
        <p:blipFill>
          <a:blip r:embed="rId3"/>
          <a:stretch>
            <a:fillRect/>
          </a:stretch>
        </p:blipFill>
        <p:spPr>
          <a:xfrm>
            <a:off x="0" y="1846043"/>
            <a:ext cx="12192000" cy="4911587"/>
          </a:xfrm>
          <a:prstGeom prst="rect">
            <a:avLst/>
          </a:prstGeom>
        </p:spPr>
      </p:pic>
    </p:spTree>
    <p:extLst>
      <p:ext uri="{BB962C8B-B14F-4D97-AF65-F5344CB8AC3E}">
        <p14:creationId xmlns:p14="http://schemas.microsoft.com/office/powerpoint/2010/main" val="37454405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7B705F24-7052-B44B-8B96-45B8CE4DB885}"/>
              </a:ext>
            </a:extLst>
          </p:cNvPr>
          <p:cNvPicPr>
            <a:picLocks noChangeAspect="1"/>
          </p:cNvPicPr>
          <p:nvPr/>
        </p:nvPicPr>
        <p:blipFill>
          <a:blip r:embed="rId3"/>
          <a:stretch>
            <a:fillRect/>
          </a:stretch>
        </p:blipFill>
        <p:spPr>
          <a:xfrm>
            <a:off x="0" y="1822748"/>
            <a:ext cx="12192000" cy="5035252"/>
          </a:xfrm>
          <a:prstGeom prst="rect">
            <a:avLst/>
          </a:prstGeom>
        </p:spPr>
      </p:pic>
    </p:spTree>
    <p:extLst>
      <p:ext uri="{BB962C8B-B14F-4D97-AF65-F5344CB8AC3E}">
        <p14:creationId xmlns:p14="http://schemas.microsoft.com/office/powerpoint/2010/main" val="34962427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1EA025F5-B991-9E41-A78E-DD5321D2C1CD}"/>
              </a:ext>
            </a:extLst>
          </p:cNvPr>
          <p:cNvPicPr>
            <a:picLocks noChangeAspect="1"/>
          </p:cNvPicPr>
          <p:nvPr/>
        </p:nvPicPr>
        <p:blipFill>
          <a:blip r:embed="rId3"/>
          <a:stretch>
            <a:fillRect/>
          </a:stretch>
        </p:blipFill>
        <p:spPr>
          <a:xfrm>
            <a:off x="0" y="1313695"/>
            <a:ext cx="12192000" cy="5544305"/>
          </a:xfrm>
          <a:prstGeom prst="rect">
            <a:avLst/>
          </a:prstGeom>
        </p:spPr>
      </p:pic>
    </p:spTree>
    <p:extLst>
      <p:ext uri="{BB962C8B-B14F-4D97-AF65-F5344CB8AC3E}">
        <p14:creationId xmlns:p14="http://schemas.microsoft.com/office/powerpoint/2010/main" val="33458280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E7E17BD6-390A-9D41-BDF5-1D909A37D7F2}"/>
              </a:ext>
            </a:extLst>
          </p:cNvPr>
          <p:cNvPicPr>
            <a:picLocks noChangeAspect="1"/>
          </p:cNvPicPr>
          <p:nvPr/>
        </p:nvPicPr>
        <p:blipFill>
          <a:blip r:embed="rId3"/>
          <a:stretch>
            <a:fillRect/>
          </a:stretch>
        </p:blipFill>
        <p:spPr>
          <a:xfrm>
            <a:off x="0" y="1795220"/>
            <a:ext cx="12192000" cy="5062780"/>
          </a:xfrm>
          <a:prstGeom prst="rect">
            <a:avLst/>
          </a:prstGeom>
        </p:spPr>
      </p:pic>
    </p:spTree>
    <p:extLst>
      <p:ext uri="{BB962C8B-B14F-4D97-AF65-F5344CB8AC3E}">
        <p14:creationId xmlns:p14="http://schemas.microsoft.com/office/powerpoint/2010/main" val="42073962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D3113FE-78C3-8749-8437-F37449323C0E}"/>
              </a:ext>
            </a:extLst>
          </p:cNvPr>
          <p:cNvPicPr>
            <a:picLocks noChangeAspect="1"/>
          </p:cNvPicPr>
          <p:nvPr/>
        </p:nvPicPr>
        <p:blipFill>
          <a:blip r:embed="rId3"/>
          <a:stretch>
            <a:fillRect/>
          </a:stretch>
        </p:blipFill>
        <p:spPr>
          <a:xfrm>
            <a:off x="0" y="1779475"/>
            <a:ext cx="12192000" cy="5078525"/>
          </a:xfrm>
          <a:prstGeom prst="rect">
            <a:avLst/>
          </a:prstGeom>
        </p:spPr>
      </p:pic>
    </p:spTree>
    <p:extLst>
      <p:ext uri="{BB962C8B-B14F-4D97-AF65-F5344CB8AC3E}">
        <p14:creationId xmlns:p14="http://schemas.microsoft.com/office/powerpoint/2010/main" val="17475002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CE77378-9454-B74E-89E2-3643995B223B}"/>
              </a:ext>
            </a:extLst>
          </p:cNvPr>
          <p:cNvPicPr>
            <a:picLocks noChangeAspect="1"/>
          </p:cNvPicPr>
          <p:nvPr/>
        </p:nvPicPr>
        <p:blipFill>
          <a:blip r:embed="rId3"/>
          <a:stretch>
            <a:fillRect/>
          </a:stretch>
        </p:blipFill>
        <p:spPr>
          <a:xfrm>
            <a:off x="0" y="1841863"/>
            <a:ext cx="12192000" cy="5016137"/>
          </a:xfrm>
          <a:prstGeom prst="rect">
            <a:avLst/>
          </a:prstGeom>
        </p:spPr>
      </p:pic>
    </p:spTree>
    <p:extLst>
      <p:ext uri="{BB962C8B-B14F-4D97-AF65-F5344CB8AC3E}">
        <p14:creationId xmlns:p14="http://schemas.microsoft.com/office/powerpoint/2010/main" val="8824535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0B0F4EE-0C07-2641-8AAF-F09B242336AF}"/>
              </a:ext>
            </a:extLst>
          </p:cNvPr>
          <p:cNvPicPr>
            <a:picLocks noChangeAspect="1"/>
          </p:cNvPicPr>
          <p:nvPr/>
        </p:nvPicPr>
        <p:blipFill>
          <a:blip r:embed="rId3"/>
          <a:stretch>
            <a:fillRect/>
          </a:stretch>
        </p:blipFill>
        <p:spPr>
          <a:xfrm>
            <a:off x="0" y="1629380"/>
            <a:ext cx="12192000" cy="5145408"/>
          </a:xfrm>
          <a:prstGeom prst="rect">
            <a:avLst/>
          </a:prstGeom>
        </p:spPr>
      </p:pic>
    </p:spTree>
    <p:extLst>
      <p:ext uri="{BB962C8B-B14F-4D97-AF65-F5344CB8AC3E}">
        <p14:creationId xmlns:p14="http://schemas.microsoft.com/office/powerpoint/2010/main" val="2183336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4939AD-DB39-D941-8750-33E1A1A8964D}"/>
              </a:ext>
            </a:extLst>
          </p:cNvPr>
          <p:cNvSpPr>
            <a:spLocks noGrp="1"/>
          </p:cNvSpPr>
          <p:nvPr>
            <p:ph type="title"/>
          </p:nvPr>
        </p:nvSpPr>
        <p:spPr>
          <a:xfrm>
            <a:off x="838200" y="365125"/>
            <a:ext cx="10515600" cy="1325563"/>
          </a:xfrm>
        </p:spPr>
        <p:txBody>
          <a:bodyPr/>
          <a:lstStyle/>
          <a:p>
            <a:r>
              <a:rPr lang="en-US" altLang="zh-CN" dirty="0" err="1"/>
              <a:t>Pwn</a:t>
            </a:r>
            <a:r>
              <a:rPr lang="zh-CN" altLang="en-US" dirty="0"/>
              <a:t>的一般网络拓扑结构（正常服务逻辑）</a:t>
            </a:r>
          </a:p>
        </p:txBody>
      </p:sp>
      <p:sp>
        <p:nvSpPr>
          <p:cNvPr id="3" name="矩形 2">
            <a:extLst>
              <a:ext uri="{FF2B5EF4-FFF2-40B4-BE49-F238E27FC236}">
                <a16:creationId xmlns:a16="http://schemas.microsoft.com/office/drawing/2014/main" id="{A983C6CE-3221-AE44-824F-A6F24FC36F88}"/>
              </a:ext>
            </a:extLst>
          </p:cNvPr>
          <p:cNvSpPr/>
          <p:nvPr/>
        </p:nvSpPr>
        <p:spPr>
          <a:xfrm>
            <a:off x="1611308" y="3338512"/>
            <a:ext cx="1172817" cy="1325563"/>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rtlCol="0" anchor="ctr"/>
          <a:lstStyle/>
          <a:p>
            <a:pPr algn="ctr"/>
            <a:r>
              <a:rPr lang="zh-CN" altLang="en-US" dirty="0">
                <a:solidFill>
                  <a:schemeClr val="tx1"/>
                </a:solidFill>
              </a:rPr>
              <a:t>选手</a:t>
            </a:r>
            <a:r>
              <a:rPr lang="en-US" altLang="zh-CN" dirty="0">
                <a:solidFill>
                  <a:schemeClr val="tx1"/>
                </a:solidFill>
              </a:rPr>
              <a:t>PC</a:t>
            </a:r>
            <a:r>
              <a:rPr lang="zh-CN" altLang="en-US" dirty="0">
                <a:solidFill>
                  <a:schemeClr val="tx1"/>
                </a:solidFill>
              </a:rPr>
              <a:t>机</a:t>
            </a:r>
          </a:p>
        </p:txBody>
      </p:sp>
      <p:sp>
        <p:nvSpPr>
          <p:cNvPr id="4" name="矩形 3">
            <a:extLst>
              <a:ext uri="{FF2B5EF4-FFF2-40B4-BE49-F238E27FC236}">
                <a16:creationId xmlns:a16="http://schemas.microsoft.com/office/drawing/2014/main" id="{DB9E4577-2D0D-6D47-BF20-D82A8204959F}"/>
              </a:ext>
            </a:extLst>
          </p:cNvPr>
          <p:cNvSpPr/>
          <p:nvPr/>
        </p:nvSpPr>
        <p:spPr>
          <a:xfrm>
            <a:off x="5208104" y="2961861"/>
            <a:ext cx="1411357" cy="18685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二进制服务器</a:t>
            </a:r>
          </a:p>
        </p:txBody>
      </p:sp>
      <p:sp>
        <p:nvSpPr>
          <p:cNvPr id="5" name="矩形 4">
            <a:extLst>
              <a:ext uri="{FF2B5EF4-FFF2-40B4-BE49-F238E27FC236}">
                <a16:creationId xmlns:a16="http://schemas.microsoft.com/office/drawing/2014/main" id="{F1C0389D-F85A-0542-8A11-3E5327458031}"/>
              </a:ext>
            </a:extLst>
          </p:cNvPr>
          <p:cNvSpPr/>
          <p:nvPr/>
        </p:nvSpPr>
        <p:spPr>
          <a:xfrm>
            <a:off x="8527774" y="3429000"/>
            <a:ext cx="1769165" cy="8647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二进制程序接收信息进行处理和返回</a:t>
            </a:r>
          </a:p>
        </p:txBody>
      </p:sp>
      <p:cxnSp>
        <p:nvCxnSpPr>
          <p:cNvPr id="6" name="直接箭头连接符 8">
            <a:extLst>
              <a:ext uri="{FF2B5EF4-FFF2-40B4-BE49-F238E27FC236}">
                <a16:creationId xmlns:a16="http://schemas.microsoft.com/office/drawing/2014/main" id="{6947EFDE-D528-C146-BEE4-DB70F76A0971}"/>
              </a:ext>
            </a:extLst>
          </p:cNvPr>
          <p:cNvCxnSpPr/>
          <p:nvPr/>
        </p:nvCxnSpPr>
        <p:spPr>
          <a:xfrm>
            <a:off x="3227294" y="4001293"/>
            <a:ext cx="1143000" cy="0"/>
          </a:xfrm>
          <a:prstGeom prst="straightConnector1">
            <a:avLst/>
          </a:prstGeom>
          <a:ln>
            <a:headEnd type="triangle"/>
            <a:tailEnd type="triangle"/>
          </a:ln>
        </p:spPr>
        <p:style>
          <a:lnRef idx="3">
            <a:schemeClr val="accent1"/>
          </a:lnRef>
          <a:fillRef idx="0">
            <a:schemeClr val="accent1"/>
          </a:fillRef>
          <a:effectRef idx="2">
            <a:schemeClr val="accent1"/>
          </a:effectRef>
          <a:fontRef idx="minor">
            <a:schemeClr val="tx1"/>
          </a:fontRef>
        </p:style>
      </p:cxnSp>
      <p:sp>
        <p:nvSpPr>
          <p:cNvPr id="7" name="文本框 6">
            <a:extLst>
              <a:ext uri="{FF2B5EF4-FFF2-40B4-BE49-F238E27FC236}">
                <a16:creationId xmlns:a16="http://schemas.microsoft.com/office/drawing/2014/main" id="{190A2E2A-30BE-A94C-BB38-C4F9D751C9E7}"/>
              </a:ext>
            </a:extLst>
          </p:cNvPr>
          <p:cNvSpPr txBox="1"/>
          <p:nvPr/>
        </p:nvSpPr>
        <p:spPr>
          <a:xfrm>
            <a:off x="3614062" y="3379827"/>
            <a:ext cx="756231" cy="369332"/>
          </a:xfrm>
          <a:prstGeom prst="rect">
            <a:avLst/>
          </a:prstGeom>
          <a:noFill/>
        </p:spPr>
        <p:txBody>
          <a:bodyPr wrap="square" rtlCol="0">
            <a:spAutoFit/>
          </a:bodyPr>
          <a:lstStyle/>
          <a:p>
            <a:r>
              <a:rPr lang="en-US" altLang="zh-CN" dirty="0"/>
              <a:t>DATA</a:t>
            </a:r>
            <a:endParaRPr lang="zh-CN" altLang="en-US" dirty="0"/>
          </a:p>
        </p:txBody>
      </p:sp>
      <p:sp>
        <p:nvSpPr>
          <p:cNvPr id="8" name="文本框 7">
            <a:extLst>
              <a:ext uri="{FF2B5EF4-FFF2-40B4-BE49-F238E27FC236}">
                <a16:creationId xmlns:a16="http://schemas.microsoft.com/office/drawing/2014/main" id="{2165D596-3374-D544-8034-1D520D18BA55}"/>
              </a:ext>
            </a:extLst>
          </p:cNvPr>
          <p:cNvSpPr txBox="1"/>
          <p:nvPr/>
        </p:nvSpPr>
        <p:spPr>
          <a:xfrm>
            <a:off x="3299791" y="4109038"/>
            <a:ext cx="1078375" cy="646331"/>
          </a:xfrm>
          <a:prstGeom prst="rect">
            <a:avLst/>
          </a:prstGeom>
          <a:noFill/>
        </p:spPr>
        <p:txBody>
          <a:bodyPr wrap="square" rtlCol="0">
            <a:spAutoFit/>
          </a:bodyPr>
          <a:lstStyle/>
          <a:p>
            <a:r>
              <a:rPr lang="en-US" altLang="zh-CN" dirty="0"/>
              <a:t>TCP</a:t>
            </a:r>
            <a:r>
              <a:rPr lang="zh-CN" altLang="en-US" dirty="0"/>
              <a:t>流（通常）</a:t>
            </a:r>
          </a:p>
        </p:txBody>
      </p:sp>
      <p:cxnSp>
        <p:nvCxnSpPr>
          <p:cNvPr id="9" name="直接箭头连接符 13">
            <a:extLst>
              <a:ext uri="{FF2B5EF4-FFF2-40B4-BE49-F238E27FC236}">
                <a16:creationId xmlns:a16="http://schemas.microsoft.com/office/drawing/2014/main" id="{690F4FA8-8B60-1B4F-8F42-5C4253336063}"/>
              </a:ext>
            </a:extLst>
          </p:cNvPr>
          <p:cNvCxnSpPr/>
          <p:nvPr/>
        </p:nvCxnSpPr>
        <p:spPr>
          <a:xfrm>
            <a:off x="6763871" y="3338512"/>
            <a:ext cx="1667435" cy="904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15">
            <a:extLst>
              <a:ext uri="{FF2B5EF4-FFF2-40B4-BE49-F238E27FC236}">
                <a16:creationId xmlns:a16="http://schemas.microsoft.com/office/drawing/2014/main" id="{DAC6AB45-CCA3-364F-AA55-E7CE4DFEBDBC}"/>
              </a:ext>
            </a:extLst>
          </p:cNvPr>
          <p:cNvCxnSpPr/>
          <p:nvPr/>
        </p:nvCxnSpPr>
        <p:spPr>
          <a:xfrm flipH="1">
            <a:off x="6952129" y="4293704"/>
            <a:ext cx="1479177" cy="2379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51EA1DD6-6A52-7647-92FB-ABA9B6657C47}"/>
              </a:ext>
            </a:extLst>
          </p:cNvPr>
          <p:cNvSpPr txBox="1"/>
          <p:nvPr/>
        </p:nvSpPr>
        <p:spPr>
          <a:xfrm>
            <a:off x="7449399" y="2880003"/>
            <a:ext cx="756231" cy="369332"/>
          </a:xfrm>
          <a:prstGeom prst="rect">
            <a:avLst/>
          </a:prstGeom>
          <a:noFill/>
        </p:spPr>
        <p:txBody>
          <a:bodyPr wrap="square" rtlCol="0">
            <a:spAutoFit/>
          </a:bodyPr>
          <a:lstStyle/>
          <a:p>
            <a:r>
              <a:rPr lang="en-US" altLang="zh-CN" dirty="0"/>
              <a:t>DATA</a:t>
            </a:r>
            <a:endParaRPr lang="zh-CN" altLang="en-US" dirty="0"/>
          </a:p>
        </p:txBody>
      </p:sp>
      <p:sp>
        <p:nvSpPr>
          <p:cNvPr id="12" name="内容占位符 23">
            <a:extLst>
              <a:ext uri="{FF2B5EF4-FFF2-40B4-BE49-F238E27FC236}">
                <a16:creationId xmlns:a16="http://schemas.microsoft.com/office/drawing/2014/main" id="{3C09E41E-F8FA-7D43-8CEB-B46780F693F3}"/>
              </a:ext>
            </a:extLst>
          </p:cNvPr>
          <p:cNvSpPr txBox="1">
            <a:spLocks/>
          </p:cNvSpPr>
          <p:nvPr/>
        </p:nvSpPr>
        <p:spPr>
          <a:xfrm>
            <a:off x="7457271" y="4622079"/>
            <a:ext cx="1172817" cy="416675"/>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a:t>data</a:t>
            </a:r>
            <a:endParaRPr lang="zh-CN" altLang="en-US" dirty="0"/>
          </a:p>
        </p:txBody>
      </p:sp>
    </p:spTree>
    <p:extLst>
      <p:ext uri="{BB962C8B-B14F-4D97-AF65-F5344CB8AC3E}">
        <p14:creationId xmlns:p14="http://schemas.microsoft.com/office/powerpoint/2010/main" val="41003623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8D832B4-DEA1-E345-A6F4-66C546C99D6B}"/>
              </a:ext>
            </a:extLst>
          </p:cNvPr>
          <p:cNvPicPr>
            <a:picLocks noChangeAspect="1"/>
          </p:cNvPicPr>
          <p:nvPr/>
        </p:nvPicPr>
        <p:blipFill>
          <a:blip r:embed="rId3"/>
          <a:stretch>
            <a:fillRect/>
          </a:stretch>
        </p:blipFill>
        <p:spPr>
          <a:xfrm>
            <a:off x="0" y="1753067"/>
            <a:ext cx="12192000" cy="5104933"/>
          </a:xfrm>
          <a:prstGeom prst="rect">
            <a:avLst/>
          </a:prstGeom>
        </p:spPr>
      </p:pic>
    </p:spTree>
    <p:extLst>
      <p:ext uri="{BB962C8B-B14F-4D97-AF65-F5344CB8AC3E}">
        <p14:creationId xmlns:p14="http://schemas.microsoft.com/office/powerpoint/2010/main" val="42931453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pPr algn="r"/>
            <a:r>
              <a:rPr kumimoji="1" lang="en-US" altLang="zh-CN" dirty="0"/>
              <a:t>THANK YOU</a:t>
            </a:r>
            <a:endParaRPr kumimoji="1" lang="zh-CN" altLang="en-US" dirty="0"/>
          </a:p>
        </p:txBody>
      </p:sp>
      <p:sp>
        <p:nvSpPr>
          <p:cNvPr id="3" name="文本占位符 2"/>
          <p:cNvSpPr>
            <a:spLocks noGrp="1"/>
          </p:cNvSpPr>
          <p:nvPr>
            <p:ph type="body" sz="quarter" idx="15"/>
          </p:nvPr>
        </p:nvSpPr>
        <p:spPr/>
        <p:txBody>
          <a:bodyPr/>
          <a:lstStyle/>
          <a:p>
            <a:r>
              <a:rPr kumimoji="1" lang="zh-CN" altLang="en-US" dirty="0"/>
              <a:t>深信服 智安全</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919F2C-4E47-BE49-8239-090DD5988B32}"/>
              </a:ext>
            </a:extLst>
          </p:cNvPr>
          <p:cNvSpPr>
            <a:spLocks noGrp="1"/>
          </p:cNvSpPr>
          <p:nvPr>
            <p:ph type="title"/>
          </p:nvPr>
        </p:nvSpPr>
        <p:spPr>
          <a:xfrm>
            <a:off x="838200" y="365125"/>
            <a:ext cx="10515600" cy="1325563"/>
          </a:xfrm>
        </p:spPr>
        <p:txBody>
          <a:bodyPr/>
          <a:lstStyle/>
          <a:p>
            <a:r>
              <a:rPr lang="en-US" altLang="zh-CN" dirty="0" err="1"/>
              <a:t>Pwn</a:t>
            </a:r>
            <a:r>
              <a:rPr lang="zh-CN" altLang="en-US" dirty="0"/>
              <a:t>的一般网络拓扑结构（正常服务逻辑）</a:t>
            </a:r>
          </a:p>
        </p:txBody>
      </p:sp>
      <p:sp>
        <p:nvSpPr>
          <p:cNvPr id="3" name="矩形 2">
            <a:extLst>
              <a:ext uri="{FF2B5EF4-FFF2-40B4-BE49-F238E27FC236}">
                <a16:creationId xmlns:a16="http://schemas.microsoft.com/office/drawing/2014/main" id="{A83F92B9-480A-DF46-A23C-74BEE527A981}"/>
              </a:ext>
            </a:extLst>
          </p:cNvPr>
          <p:cNvSpPr/>
          <p:nvPr/>
        </p:nvSpPr>
        <p:spPr>
          <a:xfrm>
            <a:off x="513912" y="3338512"/>
            <a:ext cx="1172817" cy="1325563"/>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rtlCol="0" anchor="ctr"/>
          <a:lstStyle/>
          <a:p>
            <a:pPr algn="ctr"/>
            <a:r>
              <a:rPr lang="zh-CN" altLang="en-US" dirty="0">
                <a:solidFill>
                  <a:schemeClr val="tx1"/>
                </a:solidFill>
              </a:rPr>
              <a:t>选手</a:t>
            </a:r>
            <a:r>
              <a:rPr lang="en-US" altLang="zh-CN" dirty="0">
                <a:solidFill>
                  <a:schemeClr val="tx1"/>
                </a:solidFill>
              </a:rPr>
              <a:t>PC</a:t>
            </a:r>
            <a:r>
              <a:rPr lang="zh-CN" altLang="en-US" dirty="0">
                <a:solidFill>
                  <a:schemeClr val="tx1"/>
                </a:solidFill>
              </a:rPr>
              <a:t>机</a:t>
            </a:r>
          </a:p>
        </p:txBody>
      </p:sp>
      <p:sp>
        <p:nvSpPr>
          <p:cNvPr id="4" name="矩形 3">
            <a:extLst>
              <a:ext uri="{FF2B5EF4-FFF2-40B4-BE49-F238E27FC236}">
                <a16:creationId xmlns:a16="http://schemas.microsoft.com/office/drawing/2014/main" id="{B50C9398-0136-8D42-82CA-E099ADD6C4E3}"/>
              </a:ext>
            </a:extLst>
          </p:cNvPr>
          <p:cNvSpPr/>
          <p:nvPr/>
        </p:nvSpPr>
        <p:spPr>
          <a:xfrm>
            <a:off x="4095806" y="3116410"/>
            <a:ext cx="1411357" cy="18685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二进制服务器</a:t>
            </a:r>
          </a:p>
        </p:txBody>
      </p:sp>
      <p:sp>
        <p:nvSpPr>
          <p:cNvPr id="5" name="矩形 4">
            <a:extLst>
              <a:ext uri="{FF2B5EF4-FFF2-40B4-BE49-F238E27FC236}">
                <a16:creationId xmlns:a16="http://schemas.microsoft.com/office/drawing/2014/main" id="{FD765D77-F8FE-C24C-BC16-F2624FD4DED4}"/>
              </a:ext>
            </a:extLst>
          </p:cNvPr>
          <p:cNvSpPr/>
          <p:nvPr/>
        </p:nvSpPr>
        <p:spPr>
          <a:xfrm>
            <a:off x="6980208" y="2748978"/>
            <a:ext cx="1769165" cy="8647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二进制程序接收信息进行处理和返回</a:t>
            </a:r>
          </a:p>
        </p:txBody>
      </p:sp>
      <p:cxnSp>
        <p:nvCxnSpPr>
          <p:cNvPr id="6" name="直接箭头连接符 8">
            <a:extLst>
              <a:ext uri="{FF2B5EF4-FFF2-40B4-BE49-F238E27FC236}">
                <a16:creationId xmlns:a16="http://schemas.microsoft.com/office/drawing/2014/main" id="{E91A6249-568D-D147-A2A1-BA45B4A57664}"/>
              </a:ext>
            </a:extLst>
          </p:cNvPr>
          <p:cNvCxnSpPr/>
          <p:nvPr/>
        </p:nvCxnSpPr>
        <p:spPr>
          <a:xfrm>
            <a:off x="2497800" y="4001293"/>
            <a:ext cx="1143000" cy="0"/>
          </a:xfrm>
          <a:prstGeom prst="straightConnector1">
            <a:avLst/>
          </a:prstGeom>
          <a:ln>
            <a:headEnd type="triangle"/>
            <a:tailEnd type="triangle"/>
          </a:ln>
        </p:spPr>
        <p:style>
          <a:lnRef idx="3">
            <a:schemeClr val="accent1"/>
          </a:lnRef>
          <a:fillRef idx="0">
            <a:schemeClr val="accent1"/>
          </a:fillRef>
          <a:effectRef idx="2">
            <a:schemeClr val="accent1"/>
          </a:effectRef>
          <a:fontRef idx="minor">
            <a:schemeClr val="tx1"/>
          </a:fontRef>
        </p:style>
      </p:cxnSp>
      <p:sp>
        <p:nvSpPr>
          <p:cNvPr id="7" name="文本框 6">
            <a:extLst>
              <a:ext uri="{FF2B5EF4-FFF2-40B4-BE49-F238E27FC236}">
                <a16:creationId xmlns:a16="http://schemas.microsoft.com/office/drawing/2014/main" id="{A2309138-C1B5-B942-BD16-1E9528889580}"/>
              </a:ext>
            </a:extLst>
          </p:cNvPr>
          <p:cNvSpPr txBox="1"/>
          <p:nvPr/>
        </p:nvSpPr>
        <p:spPr>
          <a:xfrm>
            <a:off x="2691185" y="3383756"/>
            <a:ext cx="756231" cy="369332"/>
          </a:xfrm>
          <a:prstGeom prst="rect">
            <a:avLst/>
          </a:prstGeom>
          <a:noFill/>
        </p:spPr>
        <p:txBody>
          <a:bodyPr wrap="square" rtlCol="0">
            <a:spAutoFit/>
          </a:bodyPr>
          <a:lstStyle/>
          <a:p>
            <a:r>
              <a:rPr lang="en-US" altLang="zh-CN" dirty="0"/>
              <a:t>DATA</a:t>
            </a:r>
            <a:endParaRPr lang="zh-CN" altLang="en-US" dirty="0"/>
          </a:p>
        </p:txBody>
      </p:sp>
      <p:sp>
        <p:nvSpPr>
          <p:cNvPr id="8" name="文本框 7">
            <a:extLst>
              <a:ext uri="{FF2B5EF4-FFF2-40B4-BE49-F238E27FC236}">
                <a16:creationId xmlns:a16="http://schemas.microsoft.com/office/drawing/2014/main" id="{38779EB9-E600-174B-ABE4-159B8FEAAE11}"/>
              </a:ext>
            </a:extLst>
          </p:cNvPr>
          <p:cNvSpPr txBox="1"/>
          <p:nvPr/>
        </p:nvSpPr>
        <p:spPr>
          <a:xfrm>
            <a:off x="2594288" y="4184085"/>
            <a:ext cx="1078375" cy="646331"/>
          </a:xfrm>
          <a:prstGeom prst="rect">
            <a:avLst/>
          </a:prstGeom>
          <a:noFill/>
        </p:spPr>
        <p:txBody>
          <a:bodyPr wrap="square" rtlCol="0">
            <a:spAutoFit/>
          </a:bodyPr>
          <a:lstStyle/>
          <a:p>
            <a:r>
              <a:rPr lang="en-US" altLang="zh-CN" dirty="0"/>
              <a:t>TCP</a:t>
            </a:r>
            <a:r>
              <a:rPr lang="zh-CN" altLang="en-US" dirty="0"/>
              <a:t>流（通常）</a:t>
            </a:r>
          </a:p>
        </p:txBody>
      </p:sp>
      <p:cxnSp>
        <p:nvCxnSpPr>
          <p:cNvPr id="9" name="直接箭头连接符 13">
            <a:extLst>
              <a:ext uri="{FF2B5EF4-FFF2-40B4-BE49-F238E27FC236}">
                <a16:creationId xmlns:a16="http://schemas.microsoft.com/office/drawing/2014/main" id="{3755813C-8E83-0A48-9178-253C84F77E43}"/>
              </a:ext>
            </a:extLst>
          </p:cNvPr>
          <p:cNvCxnSpPr>
            <a:cxnSpLocks/>
          </p:cNvCxnSpPr>
          <p:nvPr/>
        </p:nvCxnSpPr>
        <p:spPr>
          <a:xfrm flipV="1">
            <a:off x="5597342" y="3181330"/>
            <a:ext cx="1221501" cy="1119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15">
            <a:extLst>
              <a:ext uri="{FF2B5EF4-FFF2-40B4-BE49-F238E27FC236}">
                <a16:creationId xmlns:a16="http://schemas.microsoft.com/office/drawing/2014/main" id="{C884578D-C73D-F647-B7B5-62C344DCD9D2}"/>
              </a:ext>
            </a:extLst>
          </p:cNvPr>
          <p:cNvCxnSpPr>
            <a:cxnSpLocks/>
          </p:cNvCxnSpPr>
          <p:nvPr/>
        </p:nvCxnSpPr>
        <p:spPr>
          <a:xfrm flipH="1">
            <a:off x="5930307" y="4617593"/>
            <a:ext cx="41549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683F8E7A-1553-B942-93CC-3F0061B61344}"/>
              </a:ext>
            </a:extLst>
          </p:cNvPr>
          <p:cNvSpPr txBox="1"/>
          <p:nvPr/>
        </p:nvSpPr>
        <p:spPr>
          <a:xfrm>
            <a:off x="5774315" y="2606647"/>
            <a:ext cx="756231" cy="369332"/>
          </a:xfrm>
          <a:prstGeom prst="rect">
            <a:avLst/>
          </a:prstGeom>
          <a:noFill/>
        </p:spPr>
        <p:txBody>
          <a:bodyPr wrap="square" rtlCol="0">
            <a:spAutoFit/>
          </a:bodyPr>
          <a:lstStyle/>
          <a:p>
            <a:r>
              <a:rPr lang="en-US" altLang="zh-CN" dirty="0"/>
              <a:t>DATA</a:t>
            </a:r>
            <a:endParaRPr lang="zh-CN" altLang="en-US" dirty="0"/>
          </a:p>
        </p:txBody>
      </p:sp>
      <p:sp>
        <p:nvSpPr>
          <p:cNvPr id="12" name="内容占位符 23">
            <a:extLst>
              <a:ext uri="{FF2B5EF4-FFF2-40B4-BE49-F238E27FC236}">
                <a16:creationId xmlns:a16="http://schemas.microsoft.com/office/drawing/2014/main" id="{77677528-08C4-A846-BA7B-71EA3704F48F}"/>
              </a:ext>
            </a:extLst>
          </p:cNvPr>
          <p:cNvSpPr txBox="1">
            <a:spLocks/>
          </p:cNvSpPr>
          <p:nvPr/>
        </p:nvSpPr>
        <p:spPr>
          <a:xfrm>
            <a:off x="6431060" y="4687043"/>
            <a:ext cx="1172817" cy="416675"/>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a:t>data</a:t>
            </a:r>
            <a:endParaRPr lang="zh-CN" altLang="en-US" dirty="0"/>
          </a:p>
        </p:txBody>
      </p:sp>
      <p:cxnSp>
        <p:nvCxnSpPr>
          <p:cNvPr id="13" name="直接连接符 20">
            <a:extLst>
              <a:ext uri="{FF2B5EF4-FFF2-40B4-BE49-F238E27FC236}">
                <a16:creationId xmlns:a16="http://schemas.microsoft.com/office/drawing/2014/main" id="{6C209754-A960-4B47-AA6E-AD83FDB53591}"/>
              </a:ext>
            </a:extLst>
          </p:cNvPr>
          <p:cNvCxnSpPr/>
          <p:nvPr/>
        </p:nvCxnSpPr>
        <p:spPr>
          <a:xfrm flipV="1">
            <a:off x="10085294" y="4184085"/>
            <a:ext cx="0" cy="433508"/>
          </a:xfrm>
          <a:prstGeom prst="line">
            <a:avLst/>
          </a:prstGeom>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97551474-4F57-A840-A5D2-EB38371B09B8}"/>
              </a:ext>
            </a:extLst>
          </p:cNvPr>
          <p:cNvSpPr/>
          <p:nvPr/>
        </p:nvSpPr>
        <p:spPr>
          <a:xfrm>
            <a:off x="10222418" y="3429000"/>
            <a:ext cx="1411357" cy="6511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终端机来接受信息并进行处理返回</a:t>
            </a:r>
          </a:p>
        </p:txBody>
      </p:sp>
      <p:cxnSp>
        <p:nvCxnSpPr>
          <p:cNvPr id="15" name="直接箭头连接符 24">
            <a:extLst>
              <a:ext uri="{FF2B5EF4-FFF2-40B4-BE49-F238E27FC236}">
                <a16:creationId xmlns:a16="http://schemas.microsoft.com/office/drawing/2014/main" id="{F8F1EF36-CA9A-DA4B-8D15-2D94C3ED597D}"/>
              </a:ext>
            </a:extLst>
          </p:cNvPr>
          <p:cNvCxnSpPr>
            <a:cxnSpLocks/>
          </p:cNvCxnSpPr>
          <p:nvPr/>
        </p:nvCxnSpPr>
        <p:spPr>
          <a:xfrm>
            <a:off x="8725377" y="3351927"/>
            <a:ext cx="1198552" cy="318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C341A3FA-D712-A749-9FE3-A55AA81F153A}"/>
              </a:ext>
            </a:extLst>
          </p:cNvPr>
          <p:cNvSpPr txBox="1"/>
          <p:nvPr/>
        </p:nvSpPr>
        <p:spPr>
          <a:xfrm>
            <a:off x="8910738" y="2006482"/>
            <a:ext cx="977368" cy="1200329"/>
          </a:xfrm>
          <a:prstGeom prst="rect">
            <a:avLst/>
          </a:prstGeom>
          <a:noFill/>
        </p:spPr>
        <p:txBody>
          <a:bodyPr wrap="square" rtlCol="0">
            <a:spAutoFit/>
          </a:bodyPr>
          <a:lstStyle/>
          <a:p>
            <a:r>
              <a:rPr lang="zh-CN" altLang="en-US" dirty="0"/>
              <a:t>二进制程序调用了终端机</a:t>
            </a:r>
          </a:p>
        </p:txBody>
      </p:sp>
      <p:sp>
        <p:nvSpPr>
          <p:cNvPr id="17" name="文本框 16">
            <a:extLst>
              <a:ext uri="{FF2B5EF4-FFF2-40B4-BE49-F238E27FC236}">
                <a16:creationId xmlns:a16="http://schemas.microsoft.com/office/drawing/2014/main" id="{BA231E20-4CB1-6B4E-8DCB-C4DAC353F9E1}"/>
              </a:ext>
            </a:extLst>
          </p:cNvPr>
          <p:cNvSpPr txBox="1"/>
          <p:nvPr/>
        </p:nvSpPr>
        <p:spPr>
          <a:xfrm>
            <a:off x="8906217" y="3338512"/>
            <a:ext cx="1172807" cy="1200329"/>
          </a:xfrm>
          <a:prstGeom prst="rect">
            <a:avLst/>
          </a:prstGeom>
          <a:noFill/>
        </p:spPr>
        <p:txBody>
          <a:bodyPr wrap="square" rtlCol="0">
            <a:spAutoFit/>
          </a:bodyPr>
          <a:lstStyle/>
          <a:p>
            <a:r>
              <a:rPr lang="zh-CN" altLang="en-US" dirty="0"/>
              <a:t>二进制程序将用户输入传递给终端机</a:t>
            </a:r>
          </a:p>
        </p:txBody>
      </p:sp>
    </p:spTree>
    <p:extLst>
      <p:ext uri="{BB962C8B-B14F-4D97-AF65-F5344CB8AC3E}">
        <p14:creationId xmlns:p14="http://schemas.microsoft.com/office/powerpoint/2010/main" val="21494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7FCBD9-6E08-3240-9E69-F60E51EE968A}"/>
              </a:ext>
            </a:extLst>
          </p:cNvPr>
          <p:cNvSpPr>
            <a:spLocks noGrp="1"/>
          </p:cNvSpPr>
          <p:nvPr>
            <p:ph type="title"/>
          </p:nvPr>
        </p:nvSpPr>
        <p:spPr>
          <a:xfrm>
            <a:off x="838200" y="365125"/>
            <a:ext cx="10515600" cy="1325563"/>
          </a:xfrm>
        </p:spPr>
        <p:txBody>
          <a:bodyPr>
            <a:normAutofit/>
          </a:bodyPr>
          <a:lstStyle/>
          <a:p>
            <a:r>
              <a:rPr lang="zh-CN" altLang="en-US" sz="4000" dirty="0">
                <a:latin typeface="新宋体" panose="02010609030101010101" pitchFamily="49" charset="-122"/>
                <a:ea typeface="新宋体" panose="02010609030101010101" pitchFamily="49" charset="-122"/>
              </a:rPr>
              <a:t>交互工具</a:t>
            </a:r>
          </a:p>
        </p:txBody>
      </p:sp>
      <p:sp>
        <p:nvSpPr>
          <p:cNvPr id="3" name="内容占位符 2">
            <a:extLst>
              <a:ext uri="{FF2B5EF4-FFF2-40B4-BE49-F238E27FC236}">
                <a16:creationId xmlns:a16="http://schemas.microsoft.com/office/drawing/2014/main" id="{CE45FEB6-EC30-2E40-A822-08EE892D6DDF}"/>
              </a:ext>
            </a:extLst>
          </p:cNvPr>
          <p:cNvSpPr txBox="1">
            <a:spLocks/>
          </p:cNvSpPr>
          <p:nvPr/>
        </p:nvSpPr>
        <p:spPr>
          <a:xfrm>
            <a:off x="838200" y="1825625"/>
            <a:ext cx="10515600" cy="4351338"/>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交互工具</a:t>
            </a:r>
          </a:p>
          <a:p>
            <a:r>
              <a:rPr lang="zh-CN" altLang="en-US" dirty="0"/>
              <a:t>一般用于与</a:t>
            </a:r>
            <a:r>
              <a:rPr lang="en-US" altLang="zh-CN" dirty="0" err="1"/>
              <a:t>Pwn</a:t>
            </a:r>
            <a:r>
              <a:rPr lang="zh-CN" altLang="en-US" dirty="0"/>
              <a:t>服务器进行交互</a:t>
            </a:r>
          </a:p>
          <a:p>
            <a:r>
              <a:rPr lang="en-US" altLang="zh-CN" dirty="0" err="1"/>
              <a:t>nc</a:t>
            </a:r>
            <a:r>
              <a:rPr lang="en-US" altLang="zh-CN" dirty="0"/>
              <a:t>(</a:t>
            </a:r>
            <a:r>
              <a:rPr lang="en-US" altLang="zh-CN" dirty="0" err="1"/>
              <a:t>netcat</a:t>
            </a:r>
            <a:r>
              <a:rPr lang="en-US" altLang="zh-CN" dirty="0"/>
              <a:t>)——</a:t>
            </a:r>
            <a:r>
              <a:rPr lang="zh-CN" altLang="en-US" dirty="0"/>
              <a:t>快速交互</a:t>
            </a:r>
          </a:p>
          <a:p>
            <a:r>
              <a:rPr lang="en-US" altLang="zh-CN" dirty="0"/>
              <a:t>Linux</a:t>
            </a:r>
            <a:r>
              <a:rPr lang="zh-CN" altLang="en-US" dirty="0"/>
              <a:t>下预装</a:t>
            </a:r>
            <a:r>
              <a:rPr lang="en-US" altLang="zh-CN" dirty="0" err="1"/>
              <a:t>nc</a:t>
            </a:r>
            <a:r>
              <a:rPr lang="zh-CN" altLang="en-US" dirty="0"/>
              <a:t>应用，可以直接在终端调用</a:t>
            </a:r>
            <a:r>
              <a:rPr lang="en-US" altLang="zh-CN" dirty="0" err="1"/>
              <a:t>nc</a:t>
            </a:r>
            <a:r>
              <a:rPr lang="zh-CN" altLang="en-US" dirty="0"/>
              <a:t>指令。</a:t>
            </a:r>
          </a:p>
          <a:p>
            <a:r>
              <a:rPr lang="en-US" altLang="zh-CN" dirty="0"/>
              <a:t>Windows</a:t>
            </a:r>
            <a:r>
              <a:rPr lang="zh-CN" altLang="en-US" dirty="0"/>
              <a:t>下需要额外安装，配置环境变量后可以直接在终端调用。</a:t>
            </a:r>
          </a:p>
          <a:p>
            <a:r>
              <a:rPr lang="zh-CN" altLang="en-US" dirty="0"/>
              <a:t>指令格式</a:t>
            </a:r>
            <a:r>
              <a:rPr lang="en-US" altLang="zh-CN" dirty="0"/>
              <a:t>:</a:t>
            </a:r>
            <a:r>
              <a:rPr lang="en-US" altLang="zh-CN" dirty="0" err="1"/>
              <a:t>nc</a:t>
            </a:r>
            <a:r>
              <a:rPr lang="en-US" altLang="zh-CN" dirty="0"/>
              <a:t> </a:t>
            </a:r>
            <a:r>
              <a:rPr lang="en-US" altLang="zh-CN" dirty="0" err="1"/>
              <a:t>ip</a:t>
            </a:r>
            <a:r>
              <a:rPr lang="en-US" altLang="zh-CN" dirty="0"/>
              <a:t> port(</a:t>
            </a:r>
            <a:r>
              <a:rPr lang="zh-CN" altLang="en-US" dirty="0"/>
              <a:t>例如：</a:t>
            </a:r>
            <a:r>
              <a:rPr lang="en-US" altLang="zh-CN" dirty="0" err="1"/>
              <a:t>nc</a:t>
            </a:r>
            <a:r>
              <a:rPr lang="en-US" altLang="zh-CN" dirty="0"/>
              <a:t> 127.0.0.1 8080)</a:t>
            </a:r>
          </a:p>
          <a:p>
            <a:r>
              <a:rPr lang="en-US" altLang="zh-CN" dirty="0" err="1"/>
              <a:t>pwntools</a:t>
            </a:r>
            <a:r>
              <a:rPr lang="en-US" altLang="zh-CN" dirty="0"/>
              <a:t>——</a:t>
            </a:r>
            <a:r>
              <a:rPr lang="zh-CN" altLang="en-US" dirty="0"/>
              <a:t>脚本交互</a:t>
            </a:r>
          </a:p>
          <a:p>
            <a:r>
              <a:rPr lang="en-US" altLang="zh-CN" dirty="0" err="1"/>
              <a:t>pwntools</a:t>
            </a:r>
            <a:r>
              <a:rPr lang="zh-CN" altLang="en-US" dirty="0"/>
              <a:t>是</a:t>
            </a:r>
            <a:r>
              <a:rPr lang="en-US" altLang="zh-CN" dirty="0"/>
              <a:t>python</a:t>
            </a:r>
            <a:r>
              <a:rPr lang="zh-CN" altLang="en-US" dirty="0"/>
              <a:t>的一个库，通过它可以很方便的编写进行本地或是远端的二进制交互操作脚本。</a:t>
            </a:r>
          </a:p>
        </p:txBody>
      </p:sp>
    </p:spTree>
    <p:extLst>
      <p:ext uri="{BB962C8B-B14F-4D97-AF65-F5344CB8AC3E}">
        <p14:creationId xmlns:p14="http://schemas.microsoft.com/office/powerpoint/2010/main" val="2948397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a:extLst>
              <a:ext uri="{FF2B5EF4-FFF2-40B4-BE49-F238E27FC236}">
                <a16:creationId xmlns:a16="http://schemas.microsoft.com/office/drawing/2014/main" id="{2D6EC000-229B-CB4F-8695-7D896A9D4FDE}"/>
              </a:ext>
            </a:extLst>
          </p:cNvPr>
          <p:cNvSpPr txBox="1">
            <a:spLocks/>
          </p:cNvSpPr>
          <p:nvPr/>
        </p:nvSpPr>
        <p:spPr>
          <a:xfrm>
            <a:off x="838200" y="182562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dirty="0"/>
              <a:t>由于默认的</a:t>
            </a:r>
            <a:r>
              <a:rPr lang="en-US" altLang="zh-CN" dirty="0" err="1"/>
              <a:t>gdb</a:t>
            </a:r>
            <a:r>
              <a:rPr lang="zh-CN" altLang="en-US" dirty="0"/>
              <a:t>的界面不是很友好，推荐安装</a:t>
            </a:r>
            <a:r>
              <a:rPr lang="en-US" altLang="zh-CN" dirty="0" err="1"/>
              <a:t>gdb</a:t>
            </a:r>
            <a:r>
              <a:rPr lang="zh-CN" altLang="en-US" dirty="0"/>
              <a:t>插件以方便调试。</a:t>
            </a:r>
          </a:p>
          <a:p>
            <a:pPr marL="0" indent="0">
              <a:buFont typeface="Arial" panose="020B0604020202020204" pitchFamily="34" charset="0"/>
              <a:buNone/>
            </a:pPr>
            <a:r>
              <a:rPr lang="en-US" altLang="zh-CN" dirty="0"/>
              <a:t>• </a:t>
            </a:r>
            <a:r>
              <a:rPr lang="en-US" altLang="zh-CN" dirty="0" err="1"/>
              <a:t>peda:https</a:t>
            </a:r>
            <a:r>
              <a:rPr lang="en-US" altLang="zh-CN" dirty="0"/>
              <a:t>://</a:t>
            </a:r>
            <a:r>
              <a:rPr lang="en-US" altLang="zh-CN" dirty="0" err="1"/>
              <a:t>github.com</a:t>
            </a:r>
            <a:r>
              <a:rPr lang="en-US" altLang="zh-CN" dirty="0"/>
              <a:t>/</a:t>
            </a:r>
            <a:r>
              <a:rPr lang="en-US" altLang="zh-CN" dirty="0" err="1"/>
              <a:t>longld</a:t>
            </a:r>
            <a:r>
              <a:rPr lang="en-US" altLang="zh-CN" dirty="0"/>
              <a:t>/</a:t>
            </a:r>
            <a:r>
              <a:rPr lang="en-US" altLang="zh-CN" dirty="0" err="1"/>
              <a:t>peda</a:t>
            </a:r>
            <a:endParaRPr lang="en-US" altLang="zh-CN" dirty="0"/>
          </a:p>
          <a:p>
            <a:pPr marL="0" indent="0">
              <a:buFont typeface="Arial" panose="020B0604020202020204" pitchFamily="34" charset="0"/>
              <a:buNone/>
            </a:pPr>
            <a:r>
              <a:rPr lang="en-US" altLang="zh-CN" dirty="0"/>
              <a:t>• </a:t>
            </a:r>
            <a:r>
              <a:rPr lang="en-US" altLang="zh-CN" dirty="0" err="1"/>
              <a:t>gef:https</a:t>
            </a:r>
            <a:r>
              <a:rPr lang="en-US" altLang="zh-CN" dirty="0"/>
              <a:t>://</a:t>
            </a:r>
            <a:r>
              <a:rPr lang="en-US" altLang="zh-CN" dirty="0" err="1"/>
              <a:t>github.com</a:t>
            </a:r>
            <a:r>
              <a:rPr lang="en-US" altLang="zh-CN" dirty="0"/>
              <a:t>/</a:t>
            </a:r>
            <a:r>
              <a:rPr lang="en-US" altLang="zh-CN" dirty="0" err="1"/>
              <a:t>hugsy</a:t>
            </a:r>
            <a:r>
              <a:rPr lang="en-US" altLang="zh-CN" dirty="0"/>
              <a:t>/</a:t>
            </a:r>
            <a:r>
              <a:rPr lang="en-US" altLang="zh-CN" dirty="0" err="1"/>
              <a:t>gef</a:t>
            </a:r>
            <a:endParaRPr lang="en-US" altLang="zh-CN" dirty="0"/>
          </a:p>
          <a:p>
            <a:pPr marL="0" indent="0">
              <a:buFont typeface="Arial" panose="020B0604020202020204" pitchFamily="34" charset="0"/>
              <a:buNone/>
            </a:pPr>
            <a:r>
              <a:rPr lang="en-US" altLang="zh-CN" dirty="0"/>
              <a:t>• </a:t>
            </a:r>
            <a:r>
              <a:rPr lang="en-US" altLang="zh-CN" dirty="0" err="1"/>
              <a:t>pwndbg:https</a:t>
            </a:r>
            <a:r>
              <a:rPr lang="en-US" altLang="zh-CN" dirty="0"/>
              <a:t>://</a:t>
            </a:r>
            <a:r>
              <a:rPr lang="en-US" altLang="zh-CN" dirty="0" err="1"/>
              <a:t>github.com</a:t>
            </a:r>
            <a:r>
              <a:rPr lang="en-US" altLang="zh-CN" dirty="0"/>
              <a:t>/</a:t>
            </a:r>
            <a:r>
              <a:rPr lang="en-US" altLang="zh-CN" dirty="0" err="1"/>
              <a:t>pwndbg</a:t>
            </a:r>
            <a:r>
              <a:rPr lang="en-US" altLang="zh-CN" dirty="0"/>
              <a:t>/</a:t>
            </a:r>
            <a:r>
              <a:rPr lang="en-US" altLang="zh-CN" dirty="0" err="1"/>
              <a:t>pwndbg</a:t>
            </a:r>
            <a:endParaRPr lang="en-US" altLang="zh-CN" dirty="0"/>
          </a:p>
          <a:p>
            <a:pPr marL="0" indent="0">
              <a:buFont typeface="Arial" panose="020B0604020202020204" pitchFamily="34" charset="0"/>
              <a:buNone/>
            </a:pPr>
            <a:r>
              <a:rPr lang="en-US" altLang="zh-CN" dirty="0"/>
              <a:t>• </a:t>
            </a:r>
            <a:r>
              <a:rPr lang="zh-CN" altLang="en-US" dirty="0"/>
              <a:t>另附：</a:t>
            </a:r>
          </a:p>
          <a:p>
            <a:pPr marL="0" indent="0">
              <a:buFont typeface="Arial" panose="020B0604020202020204" pitchFamily="34" charset="0"/>
              <a:buNone/>
            </a:pPr>
            <a:r>
              <a:rPr lang="en-US" altLang="zh-CN" dirty="0"/>
              <a:t>• </a:t>
            </a:r>
            <a:r>
              <a:rPr lang="en-US" altLang="zh-CN" dirty="0" err="1"/>
              <a:t>gef</a:t>
            </a:r>
            <a:r>
              <a:rPr lang="zh-CN" altLang="en-US" dirty="0"/>
              <a:t>手册：</a:t>
            </a:r>
            <a:r>
              <a:rPr lang="en-US" altLang="zh-CN" dirty="0"/>
              <a:t>https://</a:t>
            </a:r>
            <a:r>
              <a:rPr lang="en-US" altLang="zh-CN" dirty="0" err="1"/>
              <a:t>gef.readthedocs.io</a:t>
            </a:r>
            <a:r>
              <a:rPr lang="en-US" altLang="zh-CN" dirty="0"/>
              <a:t>/</a:t>
            </a:r>
            <a:r>
              <a:rPr lang="en-US" altLang="zh-CN" dirty="0" err="1"/>
              <a:t>en</a:t>
            </a:r>
            <a:r>
              <a:rPr lang="en-US" altLang="zh-CN" dirty="0"/>
              <a:t>/master/</a:t>
            </a:r>
          </a:p>
          <a:p>
            <a:pPr marL="0" indent="0">
              <a:buFont typeface="Arial" panose="020B0604020202020204" pitchFamily="34" charset="0"/>
              <a:buNone/>
            </a:pPr>
            <a:r>
              <a:rPr lang="en-US" altLang="zh-CN" dirty="0"/>
              <a:t>• </a:t>
            </a:r>
            <a:r>
              <a:rPr lang="en-US" altLang="zh-CN" dirty="0" err="1"/>
              <a:t>gef</a:t>
            </a:r>
            <a:r>
              <a:rPr lang="zh-CN" altLang="en-US" dirty="0"/>
              <a:t>中文手册：</a:t>
            </a:r>
            <a:r>
              <a:rPr lang="en-US" altLang="zh-CN" dirty="0"/>
              <a:t>https://www.lhyerror404.cn/2019/05/29/</a:t>
            </a:r>
            <a:r>
              <a:rPr lang="en-US" altLang="zh-CN" dirty="0" err="1"/>
              <a:t>gef</a:t>
            </a:r>
            <a:r>
              <a:rPr lang="en-US" altLang="zh-CN" dirty="0"/>
              <a:t>-</a:t>
            </a:r>
            <a:r>
              <a:rPr lang="zh-CN" altLang="en-US" dirty="0"/>
              <a:t>使用</a:t>
            </a:r>
          </a:p>
          <a:p>
            <a:pPr marL="0" indent="0">
              <a:buFont typeface="Arial" panose="020B0604020202020204" pitchFamily="34" charset="0"/>
              <a:buNone/>
            </a:pPr>
            <a:r>
              <a:rPr lang="zh-CN" altLang="en-US" dirty="0"/>
              <a:t>手册</a:t>
            </a:r>
          </a:p>
        </p:txBody>
      </p:sp>
      <p:sp>
        <p:nvSpPr>
          <p:cNvPr id="3" name="标题 1">
            <a:extLst>
              <a:ext uri="{FF2B5EF4-FFF2-40B4-BE49-F238E27FC236}">
                <a16:creationId xmlns:a16="http://schemas.microsoft.com/office/drawing/2014/main" id="{91BD4F17-00C7-584F-A9A3-1A18D4E3F576}"/>
              </a:ext>
            </a:extLst>
          </p:cNvPr>
          <p:cNvSpPr>
            <a:spLocks noGrp="1"/>
          </p:cNvSpPr>
          <p:nvPr>
            <p:ph type="title"/>
          </p:nvPr>
        </p:nvSpPr>
        <p:spPr>
          <a:xfrm>
            <a:off x="838200" y="365125"/>
            <a:ext cx="10515600" cy="1325563"/>
          </a:xfrm>
        </p:spPr>
        <p:txBody>
          <a:bodyPr>
            <a:normAutofit/>
          </a:bodyPr>
          <a:lstStyle/>
          <a:p>
            <a:r>
              <a:rPr lang="en-US" altLang="zh-CN" dirty="0">
                <a:latin typeface="新宋体" panose="02010609030101010101" pitchFamily="49" charset="-122"/>
                <a:ea typeface="新宋体" panose="02010609030101010101" pitchFamily="49" charset="-122"/>
              </a:rPr>
              <a:t>GDB</a:t>
            </a:r>
            <a:r>
              <a:rPr lang="zh-CN" altLang="en-US" dirty="0">
                <a:latin typeface="新宋体" panose="02010609030101010101" pitchFamily="49" charset="-122"/>
                <a:ea typeface="新宋体" panose="02010609030101010101" pitchFamily="49" charset="-122"/>
              </a:rPr>
              <a:t>插件</a:t>
            </a:r>
          </a:p>
        </p:txBody>
      </p:sp>
    </p:spTree>
    <p:extLst>
      <p:ext uri="{BB962C8B-B14F-4D97-AF65-F5344CB8AC3E}">
        <p14:creationId xmlns:p14="http://schemas.microsoft.com/office/powerpoint/2010/main" val="3285699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49BCB2-017E-9343-BF90-DC643CB8895E}"/>
              </a:ext>
            </a:extLst>
          </p:cNvPr>
          <p:cNvSpPr>
            <a:spLocks noGrp="1"/>
          </p:cNvSpPr>
          <p:nvPr>
            <p:ph type="title"/>
          </p:nvPr>
        </p:nvSpPr>
        <p:spPr>
          <a:xfrm>
            <a:off x="838200" y="365125"/>
            <a:ext cx="10515600" cy="1325563"/>
          </a:xfrm>
        </p:spPr>
        <p:txBody>
          <a:bodyPr/>
          <a:lstStyle/>
          <a:p>
            <a:r>
              <a:rPr lang="zh-CN" altLang="en-US" dirty="0"/>
              <a:t>栈</a:t>
            </a:r>
          </a:p>
        </p:txBody>
      </p:sp>
      <p:sp>
        <p:nvSpPr>
          <p:cNvPr id="3" name="内容占位符 2">
            <a:extLst>
              <a:ext uri="{FF2B5EF4-FFF2-40B4-BE49-F238E27FC236}">
                <a16:creationId xmlns:a16="http://schemas.microsoft.com/office/drawing/2014/main" id="{E003C7B1-AEDB-7645-AAAE-CF983CD64081}"/>
              </a:ext>
            </a:extLst>
          </p:cNvPr>
          <p:cNvSpPr txBox="1">
            <a:spLocks/>
          </p:cNvSpPr>
          <p:nvPr/>
        </p:nvSpPr>
        <p:spPr>
          <a:xfrm>
            <a:off x="838200" y="1825625"/>
            <a:ext cx="10515600" cy="4351338"/>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 </a:t>
            </a:r>
            <a:r>
              <a:rPr lang="zh-CN" altLang="en-US" dirty="0"/>
              <a:t>栈（</a:t>
            </a:r>
            <a:r>
              <a:rPr lang="en-US" altLang="zh-CN" dirty="0"/>
              <a:t>stack</a:t>
            </a:r>
            <a:r>
              <a:rPr lang="zh-CN" altLang="en-US" dirty="0"/>
              <a:t>）又名堆栈，它是一种运算受限的线性</a:t>
            </a:r>
          </a:p>
          <a:p>
            <a:r>
              <a:rPr lang="zh-CN" altLang="en-US" dirty="0"/>
              <a:t>表。</a:t>
            </a:r>
            <a:r>
              <a:rPr lang="zh-CN" altLang="en-US" dirty="0">
                <a:highlight>
                  <a:srgbClr val="800000"/>
                </a:highlight>
              </a:rPr>
              <a:t>最后进入的元素最先出来</a:t>
            </a:r>
            <a:r>
              <a:rPr lang="zh-CN" altLang="en-US" dirty="0"/>
              <a:t>。</a:t>
            </a:r>
          </a:p>
          <a:p>
            <a:r>
              <a:rPr lang="en-US" altLang="zh-CN" dirty="0"/>
              <a:t> </a:t>
            </a:r>
            <a:r>
              <a:rPr lang="zh-CN" altLang="en-US" dirty="0"/>
              <a:t>其限制是仅允许在表的一端进行插入和删除运算。</a:t>
            </a:r>
          </a:p>
          <a:p>
            <a:r>
              <a:rPr lang="zh-CN" altLang="en-US" dirty="0"/>
              <a:t>这一端被称为栈顶，相对地，把另一端称为栈底。</a:t>
            </a:r>
          </a:p>
          <a:p>
            <a:r>
              <a:rPr lang="en-US" altLang="zh-CN" dirty="0"/>
              <a:t> </a:t>
            </a:r>
            <a:r>
              <a:rPr lang="zh-CN" altLang="en-US" dirty="0"/>
              <a:t>向一个栈插入新元素又称作进栈、入栈或压栈，它</a:t>
            </a:r>
          </a:p>
          <a:p>
            <a:r>
              <a:rPr lang="zh-CN" altLang="en-US" dirty="0"/>
              <a:t>是把新元素放到栈顶元素的上面，使之成为新的栈</a:t>
            </a:r>
          </a:p>
          <a:p>
            <a:r>
              <a:rPr lang="zh-CN" altLang="en-US" dirty="0"/>
              <a:t>顶元素；从一个栈删除元素又称作出栈或退栈，它</a:t>
            </a:r>
          </a:p>
          <a:p>
            <a:r>
              <a:rPr lang="zh-CN" altLang="en-US" dirty="0"/>
              <a:t>是把栈顶元素删除掉，使其相邻的元素成为新的栈</a:t>
            </a:r>
          </a:p>
          <a:p>
            <a:r>
              <a:rPr lang="zh-CN" altLang="en-US" dirty="0"/>
              <a:t>顶元素。</a:t>
            </a:r>
          </a:p>
          <a:p>
            <a:r>
              <a:rPr lang="zh-CN" altLang="en-US" dirty="0"/>
              <a:t>需要注意的是，程序的栈是从</a:t>
            </a:r>
            <a:r>
              <a:rPr lang="zh-CN" altLang="en-US" b="1" i="1" dirty="0">
                <a:highlight>
                  <a:srgbClr val="800000"/>
                </a:highlight>
              </a:rPr>
              <a:t>进程地址空间的高地</a:t>
            </a:r>
          </a:p>
          <a:p>
            <a:r>
              <a:rPr lang="zh-CN" altLang="en-US" b="1" i="1" dirty="0">
                <a:highlight>
                  <a:srgbClr val="800000"/>
                </a:highlight>
              </a:rPr>
              <a:t>址向低地址</a:t>
            </a:r>
            <a:r>
              <a:rPr lang="zh-CN" altLang="en-US" b="1" i="1" dirty="0"/>
              <a:t>增长</a:t>
            </a:r>
            <a:r>
              <a:rPr lang="zh-CN" altLang="en-US" dirty="0"/>
              <a:t>的。</a:t>
            </a:r>
          </a:p>
        </p:txBody>
      </p:sp>
      <p:pic>
        <p:nvPicPr>
          <p:cNvPr id="4" name="图片 3">
            <a:extLst>
              <a:ext uri="{FF2B5EF4-FFF2-40B4-BE49-F238E27FC236}">
                <a16:creationId xmlns:a16="http://schemas.microsoft.com/office/drawing/2014/main" id="{FFB09738-9A2A-CA42-B2A0-E3036C04C2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0282" y="2030506"/>
            <a:ext cx="2804272" cy="3697941"/>
          </a:xfrm>
          <a:prstGeom prst="rect">
            <a:avLst/>
          </a:prstGeom>
        </p:spPr>
      </p:pic>
    </p:spTree>
    <p:extLst>
      <p:ext uri="{BB962C8B-B14F-4D97-AF65-F5344CB8AC3E}">
        <p14:creationId xmlns:p14="http://schemas.microsoft.com/office/powerpoint/2010/main" val="878526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3FB7C3-75C4-E346-98DC-D3D70B384283}"/>
              </a:ext>
            </a:extLst>
          </p:cNvPr>
          <p:cNvSpPr>
            <a:spLocks noGrp="1"/>
          </p:cNvSpPr>
          <p:nvPr>
            <p:ph type="title"/>
          </p:nvPr>
        </p:nvSpPr>
        <p:spPr>
          <a:xfrm>
            <a:off x="838200" y="365125"/>
            <a:ext cx="10515600" cy="1325563"/>
          </a:xfrm>
        </p:spPr>
        <p:txBody>
          <a:bodyPr/>
          <a:lstStyle/>
          <a:p>
            <a:r>
              <a:rPr lang="en-US" altLang="zh-CN" dirty="0"/>
              <a:t>x86</a:t>
            </a:r>
            <a:r>
              <a:rPr lang="zh-CN" altLang="en-US" dirty="0"/>
              <a:t>下函数调用约定</a:t>
            </a:r>
            <a:r>
              <a:rPr lang="en-US" altLang="zh-CN" dirty="0"/>
              <a:t>(</a:t>
            </a:r>
            <a:r>
              <a:rPr lang="en-US" altLang="zh-CN" dirty="0" err="1"/>
              <a:t>cdecl</a:t>
            </a:r>
            <a:r>
              <a:rPr lang="zh-CN" altLang="en-US" dirty="0"/>
              <a:t>、</a:t>
            </a:r>
            <a:r>
              <a:rPr lang="en-US" altLang="zh-CN" dirty="0" err="1"/>
              <a:t>stdcall</a:t>
            </a:r>
            <a:r>
              <a:rPr lang="en-US" altLang="zh-CN" dirty="0"/>
              <a:t>)</a:t>
            </a:r>
            <a:endParaRPr lang="zh-CN" altLang="en-US" dirty="0"/>
          </a:p>
        </p:txBody>
      </p:sp>
      <p:sp>
        <p:nvSpPr>
          <p:cNvPr id="3" name="内容占位符 2">
            <a:extLst>
              <a:ext uri="{FF2B5EF4-FFF2-40B4-BE49-F238E27FC236}">
                <a16:creationId xmlns:a16="http://schemas.microsoft.com/office/drawing/2014/main" id="{6124491B-5BDA-CE41-AA0F-4B814118AF9D}"/>
              </a:ext>
            </a:extLst>
          </p:cNvPr>
          <p:cNvSpPr txBox="1">
            <a:spLocks/>
          </p:cNvSpPr>
          <p:nvPr/>
        </p:nvSpPr>
        <p:spPr>
          <a:xfrm>
            <a:off x="5961529" y="1865966"/>
            <a:ext cx="4164106"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err="1"/>
              <a:t>Cdecl</a:t>
            </a:r>
            <a:r>
              <a:rPr lang="zh-CN" altLang="en-US" dirty="0"/>
              <a:t>与</a:t>
            </a:r>
            <a:r>
              <a:rPr lang="en-US" altLang="zh-CN" dirty="0" err="1"/>
              <a:t>stdcall</a:t>
            </a:r>
            <a:r>
              <a:rPr lang="zh-CN" altLang="en-US" dirty="0"/>
              <a:t>的区别</a:t>
            </a:r>
            <a:endParaRPr lang="en-US" altLang="zh-CN" dirty="0"/>
          </a:p>
          <a:p>
            <a:r>
              <a:rPr lang="en-US" altLang="zh-CN" dirty="0" err="1"/>
              <a:t>Cdecl</a:t>
            </a:r>
            <a:r>
              <a:rPr lang="zh-CN" altLang="en-US" dirty="0"/>
              <a:t>函数调用约定中是由</a:t>
            </a:r>
            <a:r>
              <a:rPr lang="zh-CN" altLang="en-US" dirty="0">
                <a:highlight>
                  <a:srgbClr val="800000"/>
                </a:highlight>
              </a:rPr>
              <a:t>调用者实现</a:t>
            </a:r>
            <a:r>
              <a:rPr lang="zh-CN" altLang="en-US" dirty="0"/>
              <a:t>栈平衡</a:t>
            </a:r>
            <a:endParaRPr lang="en-US" altLang="zh-CN" dirty="0"/>
          </a:p>
          <a:p>
            <a:r>
              <a:rPr lang="en-US" altLang="zh-CN" dirty="0" err="1"/>
              <a:t>Stdcall</a:t>
            </a:r>
            <a:r>
              <a:rPr lang="zh-CN" altLang="en-US" dirty="0"/>
              <a:t>函数调用约定中式由</a:t>
            </a:r>
            <a:r>
              <a:rPr lang="zh-CN" altLang="en-US" dirty="0">
                <a:highlight>
                  <a:srgbClr val="800000"/>
                </a:highlight>
              </a:rPr>
              <a:t>被调用者实现</a:t>
            </a:r>
            <a:r>
              <a:rPr lang="zh-CN" altLang="en-US" dirty="0"/>
              <a:t>栈平衡</a:t>
            </a:r>
            <a:endParaRPr lang="en-US" altLang="zh-CN" dirty="0"/>
          </a:p>
        </p:txBody>
      </p:sp>
      <p:pic>
        <p:nvPicPr>
          <p:cNvPr id="4" name="图片 3">
            <a:extLst>
              <a:ext uri="{FF2B5EF4-FFF2-40B4-BE49-F238E27FC236}">
                <a16:creationId xmlns:a16="http://schemas.microsoft.com/office/drawing/2014/main" id="{ED1572EC-BAFE-AF43-B440-F700058ED3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7407" y="1943473"/>
            <a:ext cx="5314950" cy="3581400"/>
          </a:xfrm>
          <a:prstGeom prst="rect">
            <a:avLst/>
          </a:prstGeom>
        </p:spPr>
      </p:pic>
    </p:spTree>
    <p:extLst>
      <p:ext uri="{BB962C8B-B14F-4D97-AF65-F5344CB8AC3E}">
        <p14:creationId xmlns:p14="http://schemas.microsoft.com/office/powerpoint/2010/main" val="2426210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29B4FD-98AB-4346-A712-380F87BF1D7B}"/>
              </a:ext>
            </a:extLst>
          </p:cNvPr>
          <p:cNvSpPr>
            <a:spLocks noGrp="1"/>
          </p:cNvSpPr>
          <p:nvPr>
            <p:ph type="title"/>
          </p:nvPr>
        </p:nvSpPr>
        <p:spPr>
          <a:xfrm>
            <a:off x="838200" y="365125"/>
            <a:ext cx="10515600" cy="1325563"/>
          </a:xfrm>
        </p:spPr>
        <p:txBody>
          <a:bodyPr/>
          <a:lstStyle/>
          <a:p>
            <a:r>
              <a:rPr lang="en-US" altLang="zh-CN" dirty="0"/>
              <a:t>X86</a:t>
            </a:r>
            <a:r>
              <a:rPr lang="zh-CN" altLang="en-US" dirty="0"/>
              <a:t>下函数调用约定</a:t>
            </a:r>
            <a:r>
              <a:rPr lang="en-US" altLang="zh-CN" dirty="0"/>
              <a:t>(</a:t>
            </a:r>
            <a:r>
              <a:rPr lang="en-US" altLang="zh-CN" dirty="0" err="1"/>
              <a:t>fastcall</a:t>
            </a:r>
            <a:r>
              <a:rPr lang="en-US" altLang="zh-CN" dirty="0"/>
              <a:t>)</a:t>
            </a:r>
            <a:r>
              <a:rPr lang="zh-CN" altLang="en-US" dirty="0"/>
              <a:t>）</a:t>
            </a:r>
          </a:p>
        </p:txBody>
      </p:sp>
      <p:sp>
        <p:nvSpPr>
          <p:cNvPr id="3" name="内容占位符 2">
            <a:extLst>
              <a:ext uri="{FF2B5EF4-FFF2-40B4-BE49-F238E27FC236}">
                <a16:creationId xmlns:a16="http://schemas.microsoft.com/office/drawing/2014/main" id="{337E0BB4-9D69-424F-9DAF-1B22C900E8AA}"/>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a:t>• </a:t>
            </a:r>
            <a:r>
              <a:rPr lang="zh-CN" altLang="en-US" dirty="0"/>
              <a:t>与</a:t>
            </a:r>
            <a:r>
              <a:rPr lang="en-US" altLang="zh-CN" dirty="0" err="1"/>
              <a:t>cdecl</a:t>
            </a:r>
            <a:r>
              <a:rPr lang="en-US" altLang="zh-CN" dirty="0"/>
              <a:t> </a:t>
            </a:r>
            <a:r>
              <a:rPr lang="zh-CN" altLang="en-US" dirty="0"/>
              <a:t>函数调用约定和</a:t>
            </a:r>
            <a:r>
              <a:rPr lang="en-US" altLang="zh-CN" dirty="0" err="1"/>
              <a:t>stdcall</a:t>
            </a:r>
            <a:r>
              <a:rPr lang="zh-CN" altLang="en-US" dirty="0"/>
              <a:t>函数调用约定不同，</a:t>
            </a:r>
            <a:r>
              <a:rPr lang="en-US" altLang="zh-CN" dirty="0" err="1"/>
              <a:t>fastcall</a:t>
            </a:r>
            <a:r>
              <a:rPr lang="zh-CN" altLang="en-US" dirty="0"/>
              <a:t>调用约定中，参数不都使用栈传递。</a:t>
            </a:r>
          </a:p>
          <a:p>
            <a:pPr marL="0" indent="0">
              <a:buFont typeface="Arial" panose="020B0604020202020204" pitchFamily="34" charset="0"/>
              <a:buNone/>
            </a:pPr>
            <a:r>
              <a:rPr lang="en-US" altLang="zh-CN" dirty="0"/>
              <a:t>• </a:t>
            </a:r>
            <a:r>
              <a:rPr lang="zh-CN" altLang="en-US" dirty="0"/>
              <a:t>在</a:t>
            </a:r>
            <a:r>
              <a:rPr lang="en-US" altLang="zh-CN" dirty="0" err="1"/>
              <a:t>fastcall</a:t>
            </a:r>
            <a:r>
              <a:rPr lang="zh-CN" altLang="en-US" dirty="0"/>
              <a:t>函数调用约定中，参数</a:t>
            </a:r>
            <a:r>
              <a:rPr lang="en-US" altLang="zh-CN" dirty="0"/>
              <a:t>1</a:t>
            </a:r>
            <a:r>
              <a:rPr lang="zh-CN" altLang="en-US" dirty="0"/>
              <a:t>、参数</a:t>
            </a:r>
            <a:r>
              <a:rPr lang="en-US" altLang="zh-CN" dirty="0"/>
              <a:t>2</a:t>
            </a:r>
            <a:r>
              <a:rPr lang="zh-CN" altLang="en-US" dirty="0"/>
              <a:t>分别保存在</a:t>
            </a:r>
            <a:r>
              <a:rPr lang="en-US" altLang="zh-CN" dirty="0"/>
              <a:t>ECX</a:t>
            </a:r>
            <a:r>
              <a:rPr lang="zh-CN" altLang="en-US" dirty="0"/>
              <a:t>、</a:t>
            </a:r>
            <a:r>
              <a:rPr lang="en-US" altLang="zh-CN" dirty="0"/>
              <a:t>EDX</a:t>
            </a:r>
            <a:r>
              <a:rPr lang="zh-CN" altLang="en-US" dirty="0"/>
              <a:t>这两个通用寄存器中，剩下的参数从右往左依次入栈。</a:t>
            </a:r>
          </a:p>
          <a:p>
            <a:pPr marL="0" indent="0">
              <a:buFont typeface="Arial" panose="020B0604020202020204" pitchFamily="34" charset="0"/>
              <a:buNone/>
            </a:pPr>
            <a:r>
              <a:rPr lang="en-US" altLang="zh-CN" dirty="0"/>
              <a:t>• </a:t>
            </a:r>
            <a:r>
              <a:rPr lang="zh-CN" altLang="en-US" dirty="0"/>
              <a:t>由被调用者实现栈平衡</a:t>
            </a:r>
          </a:p>
        </p:txBody>
      </p:sp>
    </p:spTree>
    <p:extLst>
      <p:ext uri="{BB962C8B-B14F-4D97-AF65-F5344CB8AC3E}">
        <p14:creationId xmlns:p14="http://schemas.microsoft.com/office/powerpoint/2010/main" val="2378585662"/>
      </p:ext>
    </p:extLst>
  </p:cSld>
  <p:clrMapOvr>
    <a:masterClrMapping/>
  </p:clrMapOvr>
</p:sld>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217</TotalTime>
  <Words>7817</Words>
  <Application>Microsoft Macintosh PowerPoint</Application>
  <PresentationFormat>宽屏</PresentationFormat>
  <Paragraphs>374</Paragraphs>
  <Slides>31</Slides>
  <Notes>31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31</vt:i4>
      </vt:variant>
    </vt:vector>
  </HeadingPairs>
  <TitlesOfParts>
    <vt:vector size="37" baseType="lpstr">
      <vt:lpstr>等线</vt:lpstr>
      <vt:lpstr>微软雅黑</vt:lpstr>
      <vt:lpstr>新宋体</vt:lpstr>
      <vt:lpstr>Arial</vt:lpstr>
      <vt:lpstr>Calibri</vt:lpstr>
      <vt:lpstr>Office 主题</vt:lpstr>
      <vt:lpstr>PowerPoint 演示文稿</vt:lpstr>
      <vt:lpstr>PWN的工具箱—工欲善其事必先利其器</vt:lpstr>
      <vt:lpstr>Pwn的一般网络拓扑结构（正常服务逻辑）</vt:lpstr>
      <vt:lpstr>Pwn的一般网络拓扑结构（正常服务逻辑）</vt:lpstr>
      <vt:lpstr>交互工具</vt:lpstr>
      <vt:lpstr>GDB插件</vt:lpstr>
      <vt:lpstr>栈</vt:lpstr>
      <vt:lpstr>x86下函数调用约定(cdecl、stdcall)</vt:lpstr>
      <vt:lpstr>X86下函数调用约定(fastcall)）</vt:lpstr>
      <vt:lpstr>X64下函数调用约定</vt:lpstr>
      <vt:lpstr>举例（以x86为例，假设使用cdecl调用约定）</vt:lpstr>
      <vt:lpstr>符号重定位</vt:lpstr>
      <vt:lpstr>动态链接库libc介绍</vt:lpstr>
      <vt:lpstr>延迟绑定技术</vt:lpstr>
      <vt:lpstr>延迟绑定技术</vt:lpstr>
      <vt:lpstr>GOT与PLT介绍</vt:lpstr>
      <vt:lpstr>栈溢出攻击原理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深信服</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深信服智安全PPT</dc:title>
  <dc:creator>安服BG</dc:creator>
  <cp:lastModifiedBy>超 福尔摩斯</cp:lastModifiedBy>
  <cp:revision>473</cp:revision>
  <dcterms:created xsi:type="dcterms:W3CDTF">2018-08-09T08:21:00Z</dcterms:created>
  <dcterms:modified xsi:type="dcterms:W3CDTF">2021-07-14T06:03:14Z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2052-11.1.0.10495</vt:lpwstr>
  </property>
  <property fmtid="{D5CDD505-2E9C-101B-9397-08002B2CF9AE}" pid="3" name="ICV">
    <vt:lpwstr>69293147D4634D2CB1B12C5EC5503897</vt:lpwstr>
  </property>
</Properties>
</file>

<file path=docProps/thumbnail.jpeg>
</file>